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52.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97"/>
  </p:notesMasterIdLst>
  <p:sldIdLst>
    <p:sldId id="410" r:id="rId4"/>
    <p:sldId id="413" r:id="rId5"/>
    <p:sldId id="414" r:id="rId6"/>
    <p:sldId id="458" r:id="rId7"/>
    <p:sldId id="323" r:id="rId8"/>
    <p:sldId id="415" r:id="rId9"/>
    <p:sldId id="336" r:id="rId10"/>
    <p:sldId id="479" r:id="rId11"/>
    <p:sldId id="466" r:id="rId12"/>
    <p:sldId id="467" r:id="rId13"/>
    <p:sldId id="468" r:id="rId14"/>
    <p:sldId id="469" r:id="rId15"/>
    <p:sldId id="470" r:id="rId16"/>
    <p:sldId id="471" r:id="rId17"/>
    <p:sldId id="472" r:id="rId18"/>
    <p:sldId id="473" r:id="rId19"/>
    <p:sldId id="474" r:id="rId20"/>
    <p:sldId id="475" r:id="rId21"/>
    <p:sldId id="516" r:id="rId22"/>
    <p:sldId id="517" r:id="rId23"/>
    <p:sldId id="518" r:id="rId24"/>
    <p:sldId id="519" r:id="rId25"/>
    <p:sldId id="520" r:id="rId26"/>
    <p:sldId id="521" r:id="rId27"/>
    <p:sldId id="476" r:id="rId28"/>
    <p:sldId id="477" r:id="rId29"/>
    <p:sldId id="478"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 id="511" r:id="rId62"/>
    <p:sldId id="512" r:id="rId63"/>
    <p:sldId id="513" r:id="rId64"/>
    <p:sldId id="514" r:id="rId65"/>
    <p:sldId id="322" r:id="rId66"/>
    <p:sldId id="411" r:id="rId67"/>
    <p:sldId id="459" r:id="rId68"/>
    <p:sldId id="460" r:id="rId69"/>
    <p:sldId id="461" r:id="rId70"/>
    <p:sldId id="462" r:id="rId71"/>
    <p:sldId id="463" r:id="rId72"/>
    <p:sldId id="464" r:id="rId73"/>
    <p:sldId id="294" r:id="rId74"/>
    <p:sldId id="465" r:id="rId75"/>
    <p:sldId id="515" r:id="rId76"/>
    <p:sldId id="307" r:id="rId77"/>
    <p:sldId id="279" r:id="rId78"/>
    <p:sldId id="420" r:id="rId79"/>
    <p:sldId id="339" r:id="rId80"/>
    <p:sldId id="329" r:id="rId81"/>
    <p:sldId id="331" r:id="rId82"/>
    <p:sldId id="422" r:id="rId83"/>
    <p:sldId id="416" r:id="rId84"/>
    <p:sldId id="325" r:id="rId85"/>
    <p:sldId id="417" r:id="rId86"/>
    <p:sldId id="447" r:id="rId87"/>
    <p:sldId id="449" r:id="rId88"/>
    <p:sldId id="450" r:id="rId89"/>
    <p:sldId id="451" r:id="rId90"/>
    <p:sldId id="452" r:id="rId91"/>
    <p:sldId id="453" r:id="rId92"/>
    <p:sldId id="457" r:id="rId93"/>
    <p:sldId id="418" r:id="rId94"/>
    <p:sldId id="289" r:id="rId95"/>
    <p:sldId id="400" r:id="rId9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39">
          <p15:clr>
            <a:srgbClr val="A4A3A4"/>
          </p15:clr>
        </p15:guide>
        <p15:guide id="2" pos="3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F"/>
    <a:srgbClr val="63CFF6"/>
    <a:srgbClr val="CA95A4"/>
    <a:srgbClr val="FCC7D6"/>
    <a:srgbClr val="FBB9CC"/>
    <a:srgbClr val="4B5E75"/>
    <a:srgbClr val="3E4D60"/>
    <a:srgbClr val="4F4F4F"/>
    <a:srgbClr val="60C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guide orient="horz" pos="2139"/>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09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atin typeface="等线" panose="02010600030101010101" pitchFamily="2" charset="-122"/>
                <a:ea typeface="等线" panose="02010600030101010101" pitchFamily="2" charset="-122"/>
              </a:defRPr>
            </a:lvl1pPr>
          </a:lstStyle>
          <a:p>
            <a:fld id="{921AB826-CCCD-4946-94FA-7C8867B9470E}" type="datetimeFigureOut">
              <a:rPr lang="zh-CN" altLang="en-US"/>
              <a:t>2019/6/27</a:t>
            </a:fld>
            <a:endParaRPr lang="zh-CN" altLang="en-US"/>
          </a:p>
        </p:txBody>
      </p:sp>
      <p:sp>
        <p:nvSpPr>
          <p:cNvPr id="4100"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atin typeface="等线" panose="02010600030101010101" pitchFamily="2" charset="-122"/>
                <a:ea typeface="等线" panose="02010600030101010101" pitchFamily="2" charset="-122"/>
              </a:defRPr>
            </a:lvl1pPr>
          </a:lstStyle>
          <a:p>
            <a:endParaRPr lang="zh-CN" altLang="en-US"/>
          </a:p>
        </p:txBody>
      </p:sp>
      <p:sp>
        <p:nvSpPr>
          <p:cNvPr id="410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fld id="{5A5C8C51-E2AF-46D0-890E-2E04FBA9FF0D}" type="slidenum">
              <a:rPr lang="zh-CN" altLang="en-US"/>
              <a:t>‹#›</a:t>
            </a:fld>
            <a:endParaRPr lang="zh-CN" altLang="en-US"/>
          </a:p>
        </p:txBody>
      </p:sp>
    </p:spTree>
    <p:extLst>
      <p:ext uri="{BB962C8B-B14F-4D97-AF65-F5344CB8AC3E}">
        <p14:creationId xmlns:p14="http://schemas.microsoft.com/office/powerpoint/2010/main" val="19818352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B11035FB-41B3-4C89-B766-F146164395AC}" type="slidenum">
              <a:rPr lang="zh-CN" altLang="en-US" sz="1200">
                <a:latin typeface="等线" panose="02010600030101010101" pitchFamily="2" charset="-122"/>
                <a:ea typeface="等线" panose="02010600030101010101" pitchFamily="2" charset="-122"/>
              </a:rPr>
              <a:t>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02904971"/>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72150134"/>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34717764"/>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3440407"/>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64744226"/>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1191859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14803282"/>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51545371"/>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0286850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5137762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6602235"/>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41555938"/>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19208880"/>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2552917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29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77455452"/>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30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2501645"/>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09652969"/>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48477518"/>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08232675"/>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68919863"/>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36</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6382849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37</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6834548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23184193"/>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379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4E148CD-9211-48D4-BEE9-22C2197215CA}" type="slidenum">
              <a:rPr lang="zh-CN" altLang="en-US" sz="1200">
                <a:latin typeface="等线" panose="02010600030101010101" pitchFamily="2" charset="-122"/>
                <a:ea typeface="等线" panose="02010600030101010101" pitchFamily="2" charset="-122"/>
              </a:rPr>
              <a:t>38</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72199895"/>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40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70086126"/>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49</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4088341"/>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2389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6046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0838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A868652-1D70-473D-B169-CD008D5008AF}" type="slidenum">
              <a:rPr lang="zh-CN" altLang="en-US" sz="1200">
                <a:latin typeface="等线" panose="02010600030101010101" pitchFamily="2" charset="-122"/>
                <a:ea typeface="等线" panose="02010600030101010101" pitchFamily="2" charset="-122"/>
              </a:rPr>
              <a:t>63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63369551"/>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541155D-0AE4-45F8-B41D-BEABEAFCBC13}" type="slidenum">
              <a:rPr lang="zh-CN" altLang="en-US" sz="1200">
                <a:latin typeface="等线" panose="02010600030101010101" pitchFamily="2" charset="-122"/>
                <a:ea typeface="等线" panose="02010600030101010101" pitchFamily="2" charset="-122"/>
              </a:rPr>
              <a:t>71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9762013"/>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379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4E148CD-9211-48D4-BEE9-22C2197215CA}" type="slidenum">
              <a:rPr lang="zh-CN" altLang="en-US" sz="1200">
                <a:latin typeface="等线" panose="02010600030101010101" pitchFamily="2" charset="-122"/>
                <a:ea typeface="等线" panose="02010600030101010101" pitchFamily="2" charset="-122"/>
              </a:rPr>
              <a:t>74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1497539"/>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CD176DD-3C41-4423-AAC4-DBDB2E5E6A94}" type="slidenum">
              <a:rPr lang="zh-CN" altLang="en-US" sz="1200">
                <a:latin typeface="等线" panose="02010600030101010101" pitchFamily="2" charset="-122"/>
                <a:ea typeface="等线" panose="02010600030101010101" pitchFamily="2" charset="-122"/>
              </a:rPr>
              <a:t>75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35376486"/>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10</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0942610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2CB066E-5B61-49A1-9BF5-FFBFD143215F}" type="slidenum">
              <a:rPr lang="zh-CN" altLang="en-US" sz="1200">
                <a:solidFill>
                  <a:srgbClr val="000000"/>
                </a:solidFill>
                <a:latin typeface="等线" panose="02010600030101010101" pitchFamily="2" charset="-122"/>
                <a:ea typeface="等线" panose="02010600030101010101" pitchFamily="2" charset="-122"/>
              </a:rPr>
              <a:t>76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68678384"/>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2CB066E-5B61-49A1-9BF5-FFBFD143215F}" type="slidenum">
              <a:rPr lang="zh-CN" altLang="en-US" sz="1200">
                <a:solidFill>
                  <a:srgbClr val="000000"/>
                </a:solidFill>
                <a:latin typeface="等线" panose="02010600030101010101" pitchFamily="2" charset="-122"/>
                <a:ea typeface="等线" panose="02010600030101010101" pitchFamily="2" charset="-122"/>
              </a:rPr>
              <a:t>77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72394464"/>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79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44822196"/>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80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07689781"/>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58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4FEDCB8A-B1BE-40D7-AACA-10EC1E55EC74}" type="slidenum">
              <a:rPr lang="zh-CN" altLang="en-US" sz="1200">
                <a:solidFill>
                  <a:srgbClr val="000000"/>
                </a:solidFill>
                <a:latin typeface="等线" panose="02010600030101010101" pitchFamily="2" charset="-122"/>
                <a:ea typeface="等线" panose="02010600030101010101" pitchFamily="2" charset="-122"/>
              </a:rPr>
              <a:t>82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65100248"/>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84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4180703"/>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78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31D613C-BFDE-4848-ABDB-B65AC7136FC8}" type="slidenum">
              <a:rPr lang="zh-CN" altLang="en-US" sz="1200">
                <a:latin typeface="等线" panose="02010600030101010101" pitchFamily="2" charset="-122"/>
                <a:ea typeface="等线" panose="02010600030101010101" pitchFamily="2" charset="-122"/>
              </a:rPr>
              <a:t>85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48850655"/>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86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1108630"/>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87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32621915"/>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759958CB-0590-4027-B169-C69A285D71B3}" type="slidenum">
              <a:rPr lang="zh-CN" altLang="en-US" sz="1200">
                <a:solidFill>
                  <a:srgbClr val="000000"/>
                </a:solidFill>
                <a:latin typeface="等线" panose="02010600030101010101" pitchFamily="2" charset="-122"/>
                <a:ea typeface="等线" panose="02010600030101010101" pitchFamily="2" charset="-122"/>
              </a:rPr>
              <a:t>88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9890595"/>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11</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043928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2150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A35900D6-D4FC-4119-869E-3292FB41DE83}" type="slidenum">
              <a:rPr lang="zh-CN" altLang="en-US" sz="1200">
                <a:solidFill>
                  <a:srgbClr val="000000"/>
                </a:solidFill>
                <a:latin typeface="等线" panose="02010600030101010101" pitchFamily="2" charset="-122"/>
                <a:ea typeface="等线" panose="02010600030101010101" pitchFamily="2" charset="-122"/>
              </a:rPr>
              <a:t>89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71559268"/>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317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E960CBF8-24E6-4705-8785-2682003848E4}" type="slidenum">
              <a:rPr lang="zh-CN" altLang="en-US" sz="1200">
                <a:solidFill>
                  <a:srgbClr val="000000"/>
                </a:solidFill>
                <a:latin typeface="等线" panose="02010600030101010101" pitchFamily="2" charset="-122"/>
                <a:ea typeface="等线" panose="02010600030101010101" pitchFamily="2" charset="-122"/>
              </a:rPr>
              <a:t>90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45511098"/>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018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3264391A-0D28-4166-9227-1E845525D1C4}" type="slidenum">
              <a:rPr lang="zh-CN" altLang="en-US" sz="1200">
                <a:latin typeface="等线" panose="02010600030101010101" pitchFamily="2" charset="-122"/>
                <a:ea typeface="等线" panose="02010600030101010101" pitchFamily="2" charset="-122"/>
              </a:rPr>
              <a:t>92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61685496"/>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12</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13974083"/>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13</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81199850"/>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80055494"/>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anchor="t"/>
          <a:lstStyle/>
          <a:p>
            <a:pPr>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a:spcBef>
                <a:spcPct val="0"/>
              </a:spcBef>
            </a:pPr>
            <a:endParaRPr lang="zh-CN" altLang="en-US"/>
          </a:p>
          <a:p>
            <a:pPr>
              <a:spcBef>
                <a:spcPct val="0"/>
              </a:spcBef>
            </a:pPr>
            <a:endParaRPr lang="zh-CN" altLang="en-US"/>
          </a:p>
        </p:txBody>
      </p:sp>
      <p:sp>
        <p:nvSpPr>
          <p:cNvPr id="563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6F8732B7-85C1-4F19-A30E-08E461568C7A}" type="slidenum">
              <a:rPr lang="zh-CN" altLang="en-US" sz="1200">
                <a:latin typeface="等线" panose="02010600030101010101" pitchFamily="2" charset="-122"/>
                <a:ea typeface="等线" panose="02010600030101010101" pitchFamily="2" charset="-122"/>
              </a:rPr>
              <a:t>15</a:t>
            </a:fld>
            <a:endParaRPr lang="zh-CN" altLang="en-US" sz="1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2450506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5CBA5F1-D690-46B7-BB3A-AFDAA23B3128}"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F6FCA98-9A7E-4B50-BE28-2E69F20C6E9A}" type="slidenum">
              <a:rPr lang="zh-CN" altLang="en-US"/>
              <a:t>‹#›</a:t>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E3B640-D69F-4583-94A1-2D9DB8A19886}"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669346E-C553-4B1F-BEC0-1BE83B57C5DB}" type="slidenum">
              <a:rPr lang="zh-CN" altLang="en-US"/>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693436C-3799-4185-A21E-6F2F6EDCCD82}"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6801EFE-D581-4967-9812-9F5B7B5D6605}" type="slidenum">
              <a:rPr lang="zh-CN" altLang="en-US"/>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6FFF94C-0BDC-4FEB-AC33-B9505A66C612}"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E434D6F-D7F1-49E3-950A-7927FA4641E3}" type="slidenum">
              <a:rPr lang="zh-CN" altLang="en-US"/>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CA71D493-BE98-4E58-9D5C-5202E7C8065A}" type="datetimeFigureOut">
              <a:rPr lang="zh-CN" altLang="en-US"/>
              <a:t>2019/6/27</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0BD00D4-8BF7-40DD-B511-AC296E204894}" type="slidenum">
              <a:rPr lang="zh-CN" altLang="en-US"/>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49CD9137-C5E2-4FA8-848F-CB6EE4F5B068}" type="datetimeFigureOut">
              <a:rPr lang="zh-CN" altLang="en-US"/>
              <a:t>2019/6/27</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B7066A9F-B890-4766-A20D-D4216C438F0E}" type="slidenum">
              <a:rPr lang="zh-CN" altLang="en-US"/>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EC1128C-CFC6-4CC8-8A78-E7EFC3159E22}" type="datetimeFigureOut">
              <a:rPr lang="zh-CN" altLang="en-US"/>
              <a:t>2019/6/27</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482BAF3-217E-4EFA-B25C-739635B35DF4}" type="slidenum">
              <a:rPr lang="zh-CN" altLang="en-US"/>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C0ECF86-676E-4FB7-87D8-84827D9D8E14}"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42CD6C7-994A-4257-99B8-D1CAC6C97A24}" type="slidenum">
              <a:rPr lang="zh-CN" altLang="en-US"/>
              <a:t>‹#›</a:t>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FEF8712-192D-487D-8541-FF756C2BFA65}"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C3761EE-925D-4987-A0E6-026CB7F7B163}" type="slidenum">
              <a:rPr lang="zh-CN" altLang="en-US"/>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FFA40634-7A09-4052-9C0F-C9D949C6F73C}"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FB27641-BD82-4143-863C-BE91CD40FB76}" type="slidenum">
              <a:rPr lang="zh-CN" altLang="en-US"/>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A43A34A-1AE2-4C28-9242-45D4F1CDDAAF}"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7E476BC-D94B-48A5-9DFE-F6D386A15C7E}" type="slidenum">
              <a:rPr lang="zh-CN" altLang="en-US"/>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C9C7F6C-6267-4AB0-AC35-3CF11DACE5BB}"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E6FF5B-B10B-4978-8CEB-38DCBDB1E369}" type="slidenum">
              <a:rPr lang="zh-CN" altLang="en-US"/>
              <a:t>‹#›</a:t>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466F8CB-E470-4DD5-8E9E-F5AD164CFE77}"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13FC31C-0B1F-43E6-9EEB-6E399BF49B80}" type="slidenum">
              <a:rPr lang="zh-CN" altLang="en-US"/>
              <a:t>‹#›</a:t>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9D9F6CF6-2AA4-4781-A347-1BE8179FE3F5}"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79BEAAE-931C-4DA4-B6D5-F01111050850}" type="slidenum">
              <a:rPr lang="zh-CN" altLang="en-US"/>
              <a:t>‹#›</a:t>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AB8D1166-6917-4994-A085-32F53C49D44E}"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3BEB5A9-C643-4DE8-9640-ED7E61B6A4E5}" type="slidenum">
              <a:rPr lang="zh-CN" altLang="en-US"/>
              <a:t>‹#›</a:t>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46EAFEB1-5F78-4EBA-BCC9-F531F9487978}" type="datetimeFigureOut">
              <a:rPr lang="zh-CN" altLang="en-US"/>
              <a:t>2019/6/27</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B8D8EF1-A277-43A2-85F1-DEA45689D2B8}" type="slidenum">
              <a:rPr lang="zh-CN" altLang="en-US"/>
              <a:t>‹#›</a:t>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C121010-864D-4B92-B4A1-76A3D2700565}" type="datetimeFigureOut">
              <a:rPr lang="zh-CN" altLang="en-US"/>
              <a:t>2019/6/27</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F6D52FDD-463F-4F9D-86E8-0FDB629933C5}" type="slidenum">
              <a:rPr lang="zh-CN" altLang="en-US"/>
              <a:t>‹#›</a:t>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F369E21A-130D-42FD-9697-07D659C7EC79}" type="datetimeFigureOut">
              <a:rPr lang="zh-CN" altLang="en-US"/>
              <a:t>2019/6/27</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85F19494-58FC-4431-98B0-02E0686B03C6}" type="slidenum">
              <a:rPr lang="zh-CN" altLang="en-US"/>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4987E160-974B-4C5E-A3CC-EC73B5258D0A}"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3F5A153-63DE-496C-AD57-FEFBD5CC21AF}" type="slidenum">
              <a:rPr lang="zh-CN" altLang="en-US"/>
              <a:t>‹#›</a:t>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E68FA8F-25A7-4D4B-9830-CAC907E6368B}" type="datetimeFigureOut">
              <a:rPr lang="zh-CN" altLang="en-US"/>
              <a:t>2019/6/27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81C600C-790A-41A3-AECC-CC1A15993AD2}" type="slidenum">
              <a:rPr lang="zh-CN" altLang="en-US"/>
              <a:t>‹#›</a:t>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3E55432A-8D29-4CB0-B12F-7E36FF29D4F2}"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4D5BE40-BBB7-43AE-BF79-6F04038B87CF}" type="slidenum">
              <a:rPr lang="zh-CN" altLang="en-US"/>
              <a:t>‹#›</a:t>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6929B37-5538-4C25-A498-7244ABE1666D}" type="datetimeFigureOut">
              <a:rPr lang="zh-CN" altLang="en-US"/>
              <a:t>2019/6/27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F12E4B1-936B-4EF4-8649-FFDB6CA31755}" type="slidenum">
              <a:rPr lang="zh-CN" altLang="en-US"/>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8E93BF0C-B002-47E0-A2A5-6B7F299285E5}" type="datetimeFigureOut">
              <a:rPr lang="zh-CN" altLang="en-US"/>
              <a:t>2019/6/27</a:t>
            </a:fld>
            <a:endParaRPr lang="zh-CN" altLang="en-US"/>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9ABF2719-B4B8-4F46-96DB-313CF5A9571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日期占位符 3"/>
          <p:cNvSpPr>
            <a:spLocks noGrp="1" noChangeArrowheads="1"/>
          </p:cNvSpPr>
          <p:nvPr>
            <p:ph type="dt" sz="half" idx="2"/>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solidFill>
                  <a:srgbClr val="898989"/>
                </a:solidFill>
              </a:defRPr>
            </a:lvl1pPr>
          </a:lstStyle>
          <a:p>
            <a:fld id="{EB2C86EF-587D-49B1-B588-7D1597AC2E39}" type="datetimeFigureOut">
              <a:rPr lang="zh-CN" altLang="en-US"/>
              <a:t>2019/6/27</a:t>
            </a:fld>
            <a:endParaRPr lang="zh-CN" altLang="en-US"/>
          </a:p>
        </p:txBody>
      </p:sp>
      <p:sp>
        <p:nvSpPr>
          <p:cNvPr id="3075" name="页脚占位符 4"/>
          <p:cNvSpPr>
            <a:spLocks noGrp="1" noChangeArrowheads="1"/>
          </p:cNvSpPr>
          <p:nvPr>
            <p:ph type="ftr" sz="quarter" idx="3"/>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200">
                <a:solidFill>
                  <a:srgbClr val="898989"/>
                </a:solidFill>
              </a:defRPr>
            </a:lvl1pPr>
          </a:lstStyle>
          <a:p>
            <a:endParaRPr lang="zh-CN" altLang="en-US"/>
          </a:p>
        </p:txBody>
      </p:sp>
      <p:sp>
        <p:nvSpPr>
          <p:cNvPr id="3076" name="灯片编号占位符 5"/>
          <p:cNvSpPr>
            <a:spLocks noGrp="1" noChangeArrowheads="1"/>
          </p:cNvSpPr>
          <p:nvPr>
            <p:ph type="sldNum" sz="quarter" idx="4"/>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solidFill>
                  <a:srgbClr val="898989"/>
                </a:solidFill>
              </a:defRPr>
            </a:lvl1pPr>
          </a:lstStyle>
          <a:p>
            <a:fld id="{2E6E54F8-D409-448B-9357-C53FFA241DA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tags" Target="../tags/tag2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png"/><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3"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4"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5" name="椭圆 8"/>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6" name="椭圆 10"/>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7" name="椭圆 11"/>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8" name="椭圆 12"/>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9" name="椭圆 13"/>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30" name="椭圆 14"/>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31" name="直接连接符 16"/>
          <p:cNvCxnSpPr>
            <a:cxnSpLocks noChangeShapeType="1"/>
            <a:endCxn id="5125"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2" name="直接连接符 18"/>
          <p:cNvCxnSpPr>
            <a:cxnSpLocks noChangeShapeType="1"/>
            <a:stCxn id="5154"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3" name="直接连接符 21"/>
          <p:cNvCxnSpPr>
            <a:cxnSpLocks noChangeShapeType="1"/>
            <a:endCxn id="5154"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4" name="直接连接符 23"/>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5" name="直接连接符 25"/>
          <p:cNvCxnSpPr>
            <a:cxnSpLocks noChangeShapeType="1"/>
            <a:stCxn id="5154" idx="5"/>
            <a:endCxn id="5129"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36" name="直接连接符 28"/>
          <p:cNvCxnSpPr>
            <a:cxnSpLocks noChangeShapeType="1"/>
            <a:endCxn id="5129"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7" name="直接连接符 3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38" name="直接连接符 33"/>
          <p:cNvCxnSpPr>
            <a:cxnSpLocks noChangeShapeType="1"/>
            <a:stCxn id="5129"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39" name="直接连接符 36"/>
          <p:cNvCxnSpPr>
            <a:cxnSpLocks noChangeShapeType="1"/>
            <a:endCxn id="5125"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0" name="直接连接符 40"/>
          <p:cNvCxnSpPr>
            <a:cxnSpLocks noChangeShapeType="1"/>
            <a:endCxn id="5127"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1" name="直接连接符 4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2" name="直接连接符 47"/>
          <p:cNvCxnSpPr>
            <a:cxnSpLocks noChangeShapeType="1"/>
            <a:stCxn id="5125"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3" name="直接连接符 50"/>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144" name="直接连接符 53"/>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145" name="直接连接符 56"/>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6" name="直接连接符 58"/>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147" name="直接连接符 61"/>
          <p:cNvCxnSpPr>
            <a:cxnSpLocks noChangeShapeType="1"/>
            <a:endCxn id="5155"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148" name="椭圆 7"/>
          <p:cNvSpPr>
            <a:spLocks noChangeArrowheads="1"/>
          </p:cNvSpPr>
          <p:nvPr/>
        </p:nvSpPr>
        <p:spPr bwMode="auto">
          <a:xfrm>
            <a:off x="2625725" y="360363"/>
            <a:ext cx="6538911" cy="6221987"/>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49" name="文本框 4"/>
          <p:cNvSpPr txBox="1">
            <a:spLocks noChangeArrowheads="1"/>
          </p:cNvSpPr>
          <p:nvPr/>
        </p:nvSpPr>
        <p:spPr bwMode="auto">
          <a:xfrm>
            <a:off x="3165236" y="2754313"/>
            <a:ext cx="568801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500" dirty="0">
                <a:solidFill>
                  <a:schemeClr val="bg1"/>
                </a:solidFill>
              </a:rPr>
              <a:t>过程挖掘算法研究</a:t>
            </a:r>
            <a:endParaRPr lang="zh-CN" altLang="en-US" sz="4500" dirty="0">
              <a:solidFill>
                <a:schemeClr val="bg1"/>
              </a:solidFill>
              <a:cs typeface="Vrinda" panose="020B0502040204020203" pitchFamily="34" charset="0"/>
              <a:sym typeface="Arial" panose="020B0604020202020204" pitchFamily="34" charset="0"/>
            </a:endParaRPr>
          </a:p>
        </p:txBody>
      </p:sp>
      <p:sp>
        <p:nvSpPr>
          <p:cNvPr id="5151"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2"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3"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54" name="椭圆 2"/>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55" name="椭圆 46"/>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156" name="直接连接符 72"/>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
        <p:nvSpPr>
          <p:cNvPr id="37" name="文本框 5"/>
          <p:cNvSpPr txBox="1">
            <a:spLocks noChangeArrowheads="1"/>
          </p:cNvSpPr>
          <p:nvPr/>
        </p:nvSpPr>
        <p:spPr bwMode="auto">
          <a:xfrm>
            <a:off x="4721225" y="3580765"/>
            <a:ext cx="2347595" cy="199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buNone/>
            </a:pPr>
            <a:r>
              <a:rPr lang="en-US" altLang="zh-CN" sz="2000" dirty="0">
                <a:solidFill>
                  <a:schemeClr val="bg1"/>
                </a:solidFill>
                <a:cs typeface="Vrinda" panose="020B0502040204020203" pitchFamily="34" charset="0"/>
              </a:rPr>
              <a:t>	</a:t>
            </a:r>
          </a:p>
          <a:p>
            <a:pPr marL="0" indent="0">
              <a:buNone/>
            </a:pPr>
            <a:r>
              <a:rPr lang="zh-CN" altLang="en-US" dirty="0">
                <a:solidFill>
                  <a:schemeClr val="bg1"/>
                </a:solidFill>
                <a:cs typeface="Vrinda" panose="020B0502040204020203" pitchFamily="34" charset="0"/>
              </a:rPr>
              <a:t>钟朝晖  </a:t>
            </a:r>
            <a:r>
              <a:rPr lang="en-US" altLang="zh-CN" dirty="0">
                <a:solidFill>
                  <a:schemeClr val="bg1"/>
                </a:solidFill>
                <a:cs typeface="Vrinda" panose="020B0502040204020203" pitchFamily="34" charset="0"/>
              </a:rPr>
              <a:t>16340307 </a:t>
            </a:r>
          </a:p>
          <a:p>
            <a:pPr marL="0" indent="0">
              <a:buNone/>
            </a:pPr>
            <a:r>
              <a:rPr lang="zh-CN" altLang="en-US" dirty="0">
                <a:solidFill>
                  <a:schemeClr val="bg1"/>
                </a:solidFill>
                <a:cs typeface="Vrinda" panose="020B0502040204020203" pitchFamily="34" charset="0"/>
              </a:rPr>
              <a:t>朱泽磊  </a:t>
            </a:r>
            <a:r>
              <a:rPr lang="en-US" altLang="zh-CN" dirty="0">
                <a:solidFill>
                  <a:schemeClr val="bg1"/>
                </a:solidFill>
                <a:cs typeface="Vrinda" panose="020B0502040204020203" pitchFamily="34" charset="0"/>
              </a:rPr>
              <a:t>16340317 </a:t>
            </a:r>
          </a:p>
          <a:p>
            <a:pPr marL="0" indent="0">
              <a:buNone/>
            </a:pPr>
            <a:r>
              <a:rPr lang="zh-CN" altLang="en-US" dirty="0">
                <a:solidFill>
                  <a:schemeClr val="bg1"/>
                </a:solidFill>
                <a:cs typeface="Vrinda" panose="020B0502040204020203" pitchFamily="34" charset="0"/>
              </a:rPr>
              <a:t>郑先淇  </a:t>
            </a:r>
            <a:r>
              <a:rPr lang="en-US" altLang="zh-CN" dirty="0">
                <a:solidFill>
                  <a:schemeClr val="bg1"/>
                </a:solidFill>
                <a:cs typeface="Vrinda" panose="020B0502040204020203" pitchFamily="34" charset="0"/>
              </a:rPr>
              <a:t>16340305</a:t>
            </a:r>
          </a:p>
          <a:p>
            <a:pPr marL="0" indent="0">
              <a:buNone/>
            </a:pPr>
            <a:r>
              <a:rPr lang="zh-CN" altLang="en-US" dirty="0">
                <a:solidFill>
                  <a:schemeClr val="bg1"/>
                </a:solidFill>
                <a:cs typeface="Vrinda" panose="020B0502040204020203" pitchFamily="34" charset="0"/>
              </a:rPr>
              <a:t>赵    米  </a:t>
            </a:r>
            <a:r>
              <a:rPr lang="en-US" altLang="zh-CN" dirty="0">
                <a:solidFill>
                  <a:schemeClr val="bg1"/>
                </a:solidFill>
                <a:cs typeface="Vrinda" panose="020B0502040204020203" pitchFamily="34" charset="0"/>
              </a:rPr>
              <a:t>16340302  </a:t>
            </a:r>
          </a:p>
          <a:p>
            <a:pPr marL="0" indent="0">
              <a:buNone/>
            </a:pPr>
            <a:r>
              <a:rPr lang="zh-CN" altLang="en-US" dirty="0">
                <a:solidFill>
                  <a:schemeClr val="bg1"/>
                </a:solidFill>
                <a:cs typeface="Vrinda" panose="020B0502040204020203" pitchFamily="34" charset="0"/>
              </a:rPr>
              <a:t>陈    曦  </a:t>
            </a:r>
            <a:r>
              <a:rPr lang="en-US" altLang="zh-CN" dirty="0">
                <a:solidFill>
                  <a:schemeClr val="bg1"/>
                </a:solidFill>
                <a:cs typeface="Vrinda" panose="020B0502040204020203" pitchFamily="34" charset="0"/>
              </a:rPr>
              <a:t>16340036 </a:t>
            </a:r>
          </a:p>
          <a:p>
            <a:pPr algn="dist" eaLnBrk="1" hangingPunct="1"/>
            <a:endParaRPr lang="en-US" altLang="zh-CN" sz="1400"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120559" y="111125"/>
            <a:ext cx="7191688" cy="611188"/>
            <a:chOff x="-123923" y="0"/>
            <a:chExt cx="7192111"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123923" y="74790"/>
              <a:ext cx="857101" cy="46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问题背景</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r>
              <a:rPr lang="zh-CN" altLang="en-US" sz="2400" dirty="0">
                <a:solidFill>
                  <a:srgbClr val="4B5E75"/>
                </a:solidFill>
                <a:latin typeface="仿宋" panose="02010609060101010101" pitchFamily="49" charset="-122"/>
                <a:ea typeface="仿宋" panose="02010609060101010101" pitchFamily="49" charset="-122"/>
                <a:sym typeface="Arial" panose="020B0604020202020204" pitchFamily="34" charset="0"/>
              </a:rPr>
              <a:t>在解决实际问题的过程中，</a:t>
            </a:r>
            <a:r>
              <a:rPr lang="zh-CN" altLang="en-US" sz="2400" dirty="0">
                <a:solidFill>
                  <a:srgbClr val="4B5E75"/>
                </a:solidFill>
                <a:latin typeface="仿宋" panose="02010609060101010101" pitchFamily="49" charset="-122"/>
                <a:ea typeface="仿宋" panose="02010609060101010101" pitchFamily="49" charset="-122"/>
              </a:rPr>
              <a:t>当待挖掘的过程模型非常复杂的时候，当前已有的过程发现算法往往不能建立正确的过程模型。这种情况下，我们需要通过过程增强技术对模型进行修正与完善。过程增强过程两个常见的手段为：</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6D1CC9EA-7C94-41C5-B09A-F20969292EA9}"/>
              </a:ext>
            </a:extLst>
          </p:cNvPr>
          <p:cNvPicPr>
            <a:picLocks noChangeAspect="1"/>
          </p:cNvPicPr>
          <p:nvPr/>
        </p:nvPicPr>
        <p:blipFill>
          <a:blip r:embed="rId5"/>
          <a:stretch>
            <a:fillRect/>
          </a:stretch>
        </p:blipFill>
        <p:spPr>
          <a:xfrm>
            <a:off x="1663523" y="3492926"/>
            <a:ext cx="8281998" cy="1724170"/>
          </a:xfrm>
          <a:prstGeom prst="rect">
            <a:avLst/>
          </a:prstGeom>
        </p:spPr>
      </p:pic>
    </p:spTree>
    <p:custDataLst>
      <p:tags r:id="rId1"/>
    </p:custDataLst>
    <p:extLst>
      <p:ext uri="{BB962C8B-B14F-4D97-AF65-F5344CB8AC3E}">
        <p14:creationId xmlns:p14="http://schemas.microsoft.com/office/powerpoint/2010/main" val="339790736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303" y="109442"/>
            <a:ext cx="7067944" cy="615456"/>
            <a:chOff x="-172" y="-1684"/>
            <a:chExt cx="7068360" cy="615696"/>
          </a:xfrm>
        </p:grpSpPr>
        <p:grpSp>
          <p:nvGrpSpPr>
            <p:cNvPr id="55314" name="组合 153"/>
            <p:cNvGrpSpPr/>
            <p:nvPr/>
          </p:nvGrpSpPr>
          <p:grpSpPr bwMode="auto">
            <a:xfrm>
              <a:off x="-172" y="-1684"/>
              <a:ext cx="611598" cy="615696"/>
              <a:chOff x="-850" y="-8320"/>
              <a:chExt cx="3021648" cy="3041894"/>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缺点</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1</a:t>
            </a:r>
            <a:r>
              <a:rPr lang="zh-CN" altLang="en-US" sz="2400" dirty="0">
                <a:solidFill>
                  <a:srgbClr val="4B5E75"/>
                </a:solidFill>
                <a:latin typeface="仿宋" panose="02010609060101010101" pitchFamily="49" charset="-122"/>
                <a:ea typeface="仿宋" panose="02010609060101010101" pitchFamily="49" charset="-122"/>
              </a:rPr>
              <a:t>，虽然得到的过程模型能够很好地描述事件日志中的行为，但是子模型和初始模型进行拼接的方法可能导致很多的重复节点，使得过程模型变得冗余和复杂；</a:t>
            </a:r>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endParaRPr lang="en-US" altLang="zh-CN" sz="2400" dirty="0">
              <a:solidFill>
                <a:srgbClr val="4B5E75"/>
              </a:solidFill>
              <a:latin typeface="仿宋" panose="02010609060101010101" pitchFamily="49" charset="-122"/>
              <a:ea typeface="仿宋" panose="02010609060101010101" pitchFamily="49" charset="-122"/>
            </a:endParaRPr>
          </a:p>
          <a:p>
            <a:pPr eaLnBrk="1" hangingPunct="1"/>
            <a:r>
              <a:rPr lang="en-US" altLang="zh-CN" sz="24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方式 </a:t>
            </a:r>
            <a:r>
              <a:rPr lang="en-US" altLang="zh-CN" sz="2400" dirty="0">
                <a:solidFill>
                  <a:srgbClr val="4B5E75"/>
                </a:solidFill>
                <a:latin typeface="仿宋" panose="02010609060101010101" pitchFamily="49" charset="-122"/>
                <a:ea typeface="仿宋" panose="02010609060101010101" pitchFamily="49" charset="-122"/>
              </a:rPr>
              <a:t>2</a:t>
            </a:r>
            <a:r>
              <a:rPr lang="zh-CN" altLang="en-US" sz="2400" dirty="0">
                <a:solidFill>
                  <a:srgbClr val="4B5E75"/>
                </a:solidFill>
                <a:latin typeface="仿宋" panose="02010609060101010101" pitchFamily="49" charset="-122"/>
                <a:ea typeface="仿宋" panose="02010609060101010101" pitchFamily="49" charset="-122"/>
              </a:rPr>
              <a:t>，添加自循环结构之后也不一定能够很好的描述事件日志的行为，另外，自添加的</a:t>
            </a:r>
            <a:r>
              <a:rPr lang="en-US" altLang="zh-CN" sz="2400" dirty="0">
                <a:solidFill>
                  <a:srgbClr val="4B5E75"/>
                </a:solidFill>
                <a:latin typeface="仿宋" panose="02010609060101010101" pitchFamily="49" charset="-122"/>
                <a:ea typeface="仿宋" panose="02010609060101010101" pitchFamily="49" charset="-122"/>
              </a:rPr>
              <a:t>transition</a:t>
            </a:r>
            <a:r>
              <a:rPr lang="zh-CN" altLang="en-US" sz="2400" dirty="0">
                <a:solidFill>
                  <a:srgbClr val="4B5E75"/>
                </a:solidFill>
                <a:latin typeface="仿宋" panose="02010609060101010101" pitchFamily="49" charset="-122"/>
                <a:ea typeface="仿宋" panose="02010609060101010101" pitchFamily="49" charset="-122"/>
              </a:rPr>
              <a:t>节点会导致过程模型不够简洁和准确度下降。 </a:t>
            </a:r>
            <a:br>
              <a:rPr lang="zh-CN" altLang="en-US" sz="2400" dirty="0">
                <a:solidFill>
                  <a:srgbClr val="4B5E75"/>
                </a:solidFill>
                <a:latin typeface="仿宋" panose="02010609060101010101" pitchFamily="49" charset="-122"/>
                <a:ea typeface="仿宋" panose="02010609060101010101" pitchFamily="49" charset="-122"/>
              </a:rPr>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10" name="文本框 158"/>
          <p:cNvSpPr txBox="1">
            <a:spLocks noChangeArrowheads="1"/>
          </p:cNvSpPr>
          <p:nvPr/>
        </p:nvSpPr>
        <p:spPr bwMode="auto">
          <a:xfrm>
            <a:off x="120559" y="144875"/>
            <a:ext cx="8570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2.1</a:t>
            </a:r>
            <a:endParaRPr lang="zh-CN" altLang="en-US" sz="32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3180970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52495" y="1600206"/>
            <a:ext cx="10441174"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latin typeface="仿宋" panose="02010609060101010101" pitchFamily="49" charset="-122"/>
                <a:ea typeface="仿宋" panose="02010609060101010101" pitchFamily="49" charset="-122"/>
                <a:sym typeface="Arial" panose="020B0604020202020204" pitchFamily="34" charset="0"/>
              </a:rPr>
              <a:t>现实情况</a:t>
            </a:r>
            <a:r>
              <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rPr>
              <a:t>：</a:t>
            </a:r>
            <a:endPar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a:p>
            <a:pPr eaLnBrk="1" hangingPunct="1"/>
            <a:r>
              <a:rPr lang="en-US" altLang="zh-CN" sz="2800" dirty="0">
                <a:solidFill>
                  <a:srgbClr val="4B5E75"/>
                </a:solidFill>
                <a:latin typeface="仿宋" panose="02010609060101010101" pitchFamily="49" charset="-122"/>
                <a:ea typeface="仿宋" panose="02010609060101010101" pitchFamily="49" charset="-122"/>
                <a:sym typeface="Arial" panose="020B0604020202020204" pitchFamily="34" charset="0"/>
              </a:rPr>
              <a:t>	</a:t>
            </a:r>
            <a:r>
              <a:rPr lang="zh-CN" altLang="en-US" sz="2800" b="1" dirty="0">
                <a:solidFill>
                  <a:srgbClr val="4B5E75"/>
                </a:solidFill>
                <a:latin typeface="仿宋" panose="02010609060101010101" pitchFamily="49" charset="-122"/>
                <a:ea typeface="仿宋" panose="02010609060101010101" pitchFamily="49" charset="-122"/>
              </a:rPr>
              <a:t>目前来看，面向任意复杂模型的通用过程增强技术尚未有很大的进展 ！！！</a:t>
            </a:r>
            <a:endParaRPr lang="en-US" altLang="zh-CN" sz="2800" b="1" dirty="0">
              <a:solidFill>
                <a:srgbClr val="4B5E75"/>
              </a:solidFill>
              <a:latin typeface="仿宋" panose="02010609060101010101" pitchFamily="49" charset="-122"/>
              <a:ea typeface="仿宋" panose="02010609060101010101" pitchFamily="49" charset="-122"/>
            </a:endParaRPr>
          </a:p>
          <a:p>
            <a:pPr eaLnBrk="1" hangingPunct="1"/>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r>
              <a:rPr lang="zh-CN" altLang="en-US" sz="2800" b="1" dirty="0">
                <a:solidFill>
                  <a:srgbClr val="4B5E75"/>
                </a:solidFill>
                <a:latin typeface="仿宋" panose="02010609060101010101" pitchFamily="49" charset="-122"/>
                <a:ea typeface="仿宋" panose="02010609060101010101" pitchFamily="49" charset="-122"/>
              </a:rPr>
              <a:t>论文的切入点</a:t>
            </a:r>
            <a:r>
              <a:rPr lang="zh-CN" altLang="en-US" sz="2800" dirty="0">
                <a:solidFill>
                  <a:srgbClr val="4B5E75"/>
                </a:solidFill>
                <a:latin typeface="仿宋" panose="02010609060101010101" pitchFamily="49" charset="-122"/>
                <a:ea typeface="仿宋" panose="02010609060101010101" pitchFamily="49" charset="-122"/>
              </a:rPr>
              <a:t>：</a:t>
            </a:r>
            <a:endParaRPr lang="en-US" altLang="zh-CN" sz="2800" dirty="0">
              <a:solidFill>
                <a:srgbClr val="4B5E75"/>
              </a:solidFill>
              <a:latin typeface="仿宋" panose="02010609060101010101" pitchFamily="49" charset="-122"/>
              <a:ea typeface="仿宋" panose="02010609060101010101" pitchFamily="49" charset="-122"/>
            </a:endParaRPr>
          </a:p>
          <a:p>
            <a:pPr eaLnBrk="1" hangingPunct="1"/>
            <a:r>
              <a:rPr lang="en-US" altLang="zh-CN" sz="2800" dirty="0">
                <a:solidFill>
                  <a:srgbClr val="4B5E75"/>
                </a:solidFill>
                <a:latin typeface="仿宋" panose="02010609060101010101" pitchFamily="49" charset="-122"/>
                <a:ea typeface="仿宋" panose="02010609060101010101" pitchFamily="49" charset="-122"/>
              </a:rPr>
              <a:t>	</a:t>
            </a:r>
            <a:r>
              <a:rPr lang="zh-CN" altLang="en-US" sz="2400" dirty="0">
                <a:solidFill>
                  <a:srgbClr val="4B5E75"/>
                </a:solidFill>
                <a:latin typeface="仿宋" panose="02010609060101010101" pitchFamily="49" charset="-122"/>
                <a:ea typeface="仿宋" panose="02010609060101010101" pitchFamily="49" charset="-122"/>
              </a:rPr>
              <a:t>论文针对于一类特定的复杂过程模型</a:t>
            </a:r>
            <a:r>
              <a:rPr lang="en-US" altLang="zh-CN" sz="2400" dirty="0">
                <a:solidFill>
                  <a:srgbClr val="4B5E75"/>
                </a:solidFill>
                <a:latin typeface="仿宋" panose="02010609060101010101" pitchFamily="49" charset="-122"/>
                <a:ea typeface="仿宋" panose="02010609060101010101" pitchFamily="49" charset="-122"/>
              </a:rPr>
              <a:t>——</a:t>
            </a:r>
            <a:r>
              <a:rPr lang="zh-CN" altLang="en-US" sz="2400" dirty="0">
                <a:solidFill>
                  <a:srgbClr val="4B5E75"/>
                </a:solidFill>
                <a:latin typeface="仿宋" panose="02010609060101010101" pitchFamily="49" charset="-122"/>
                <a:ea typeface="仿宋" panose="02010609060101010101" pitchFamily="49" charset="-122"/>
              </a:rPr>
              <a:t>选择结构中包含并行结构的过程模型，提出一个基于扩展 </a:t>
            </a:r>
            <a:r>
              <a:rPr lang="en-US" altLang="zh-CN" sz="2400" dirty="0">
                <a:solidFill>
                  <a:srgbClr val="4B5E75"/>
                </a:solidFill>
                <a:latin typeface="仿宋" panose="02010609060101010101" pitchFamily="49" charset="-122"/>
                <a:ea typeface="仿宋" panose="02010609060101010101" pitchFamily="49" charset="-122"/>
              </a:rPr>
              <a:t>petri </a:t>
            </a:r>
            <a:r>
              <a:rPr lang="zh-CN" altLang="en-US" sz="2400" dirty="0">
                <a:solidFill>
                  <a:srgbClr val="4B5E75"/>
                </a:solidFill>
                <a:latin typeface="仿宋" panose="02010609060101010101" pitchFamily="49" charset="-122"/>
                <a:ea typeface="仿宋" panose="02010609060101010101" pitchFamily="49" charset="-122"/>
              </a:rPr>
              <a:t>网的过程增强技术方案。 </a:t>
            </a:r>
            <a:br>
              <a:rPr lang="zh-CN" altLang="en-US" sz="2800" dirty="0">
                <a:solidFill>
                  <a:srgbClr val="4B5E75"/>
                </a:solidFill>
                <a:latin typeface="仿宋" panose="02010609060101010101" pitchFamily="49" charset="-122"/>
                <a:ea typeface="仿宋" panose="02010609060101010101" pitchFamily="49" charset="-122"/>
              </a:rPr>
            </a:br>
            <a:br>
              <a:rPr lang="zh-CN" altLang="en-US" sz="2800" dirty="0"/>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9"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48074669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8872" y="1608998"/>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latin typeface="仿宋" panose="02010609060101010101" pitchFamily="49" charset="-122"/>
                <a:ea typeface="仿宋" panose="02010609060101010101" pitchFamily="49" charset="-122"/>
              </a:rPr>
              <a:t>论文思路：首先通过编写一个对齐</a:t>
            </a:r>
            <a:r>
              <a:rPr lang="en-US" altLang="zh-CN" sz="2800" dirty="0">
                <a:latin typeface="仿宋" panose="02010609060101010101" pitchFamily="49" charset="-122"/>
                <a:ea typeface="仿宋" panose="02010609060101010101" pitchFamily="49" charset="-122"/>
              </a:rPr>
              <a:t>(alignment)</a:t>
            </a:r>
            <a:r>
              <a:rPr lang="zh-CN" altLang="en-US" sz="2800" dirty="0">
                <a:latin typeface="仿宋" panose="02010609060101010101" pitchFamily="49" charset="-122"/>
                <a:ea typeface="仿宋" panose="02010609060101010101" pitchFamily="49" charset="-122"/>
              </a:rPr>
              <a:t>算法找到初始过程模型与事件日志产生分歧的地方，然后通过扩展</a:t>
            </a:r>
            <a:r>
              <a:rPr lang="en-US" altLang="zh-CN" sz="2800" dirty="0">
                <a:latin typeface="仿宋" panose="02010609060101010101" pitchFamily="49" charset="-122"/>
                <a:ea typeface="仿宋" panose="02010609060101010101" pitchFamily="49" charset="-122"/>
              </a:rPr>
              <a:t>petri</a:t>
            </a:r>
            <a:r>
              <a:rPr lang="zh-CN" altLang="en-US" sz="2800" dirty="0">
                <a:latin typeface="仿宋" panose="02010609060101010101" pitchFamily="49" charset="-122"/>
                <a:ea typeface="仿宋" panose="02010609060101010101" pitchFamily="49" charset="-122"/>
              </a:rPr>
              <a:t>网（</a:t>
            </a:r>
            <a:r>
              <a:rPr lang="en-US" altLang="zh-CN" sz="2800" dirty="0">
                <a:latin typeface="仿宋" panose="02010609060101010101" pitchFamily="49" charset="-122"/>
                <a:ea typeface="仿宋" panose="02010609060101010101" pitchFamily="49" charset="-122"/>
              </a:rPr>
              <a:t>logic petri net</a:t>
            </a:r>
            <a:r>
              <a:rPr lang="zh-CN" altLang="en-US" sz="2800" dirty="0">
                <a:latin typeface="仿宋" panose="02010609060101010101" pitchFamily="49" charset="-122"/>
                <a:ea typeface="仿宋" panose="02010609060101010101" pitchFamily="49" charset="-122"/>
              </a:rPr>
              <a:t>）来增强对过程模型中并发与选择结构的表达能力， 再通过为相关的节点添加有向边和为特定的</a:t>
            </a:r>
            <a:r>
              <a:rPr lang="en-US" altLang="zh-CN" sz="2800" dirty="0">
                <a:latin typeface="仿宋" panose="02010609060101010101" pitchFamily="49" charset="-122"/>
                <a:ea typeface="仿宋" panose="02010609060101010101" pitchFamily="49" charset="-122"/>
              </a:rPr>
              <a:t>transition</a:t>
            </a:r>
            <a:r>
              <a:rPr lang="zh-CN" altLang="en-US" sz="2800" dirty="0">
                <a:latin typeface="仿宋" panose="02010609060101010101" pitchFamily="49" charset="-122"/>
                <a:ea typeface="仿宋" panose="02010609060101010101" pitchFamily="49" charset="-122"/>
              </a:rPr>
              <a:t>添加</a:t>
            </a:r>
            <a:r>
              <a:rPr lang="en-US" altLang="zh-CN" sz="2800" dirty="0">
                <a:latin typeface="仿宋" panose="02010609060101010101" pitchFamily="49" charset="-122"/>
                <a:ea typeface="仿宋" panose="02010609060101010101" pitchFamily="49" charset="-122"/>
              </a:rPr>
              <a:t>logic function</a:t>
            </a:r>
            <a:r>
              <a:rPr lang="zh-CN" altLang="en-US" sz="2800" dirty="0">
                <a:latin typeface="仿宋" panose="02010609060101010101" pitchFamily="49" charset="-122"/>
                <a:ea typeface="仿宋" panose="02010609060101010101" pitchFamily="49" charset="-122"/>
              </a:rPr>
              <a:t>，来清晰地表达有关节点的逻辑关系，以此增强初始模型的业务流程表达能力，使其与事件日志行为更好地契合。 </a:t>
            </a:r>
            <a:br>
              <a:rPr lang="zh-CN" altLang="en-US" sz="2800" dirty="0">
                <a:latin typeface="仿宋" panose="02010609060101010101" pitchFamily="49" charset="-122"/>
                <a:ea typeface="仿宋" panose="02010609060101010101" pitchFamily="49" charset="-122"/>
              </a:rPr>
            </a:br>
            <a:br>
              <a:rPr lang="zh-CN" altLang="en-US" sz="2800" dirty="0"/>
            </a:b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sp>
        <p:nvSpPr>
          <p:cNvPr id="9"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76273153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26118" y="931730"/>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419BFB04-2333-4E74-88E1-C2590D846C48}"/>
              </a:ext>
            </a:extLst>
          </p:cNvPr>
          <p:cNvPicPr>
            <a:picLocks noChangeAspect="1"/>
          </p:cNvPicPr>
          <p:nvPr/>
        </p:nvPicPr>
        <p:blipFill>
          <a:blip r:embed="rId5"/>
          <a:stretch>
            <a:fillRect/>
          </a:stretch>
        </p:blipFill>
        <p:spPr>
          <a:xfrm>
            <a:off x="2179169" y="1585095"/>
            <a:ext cx="6935072" cy="3828737"/>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94011327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366E4CD0-E7BA-410A-B4E2-48D013832712}"/>
              </a:ext>
            </a:extLst>
          </p:cNvPr>
          <p:cNvPicPr>
            <a:picLocks noChangeAspect="1"/>
          </p:cNvPicPr>
          <p:nvPr/>
        </p:nvPicPr>
        <p:blipFill>
          <a:blip r:embed="rId5"/>
          <a:stretch>
            <a:fillRect/>
          </a:stretch>
        </p:blipFill>
        <p:spPr>
          <a:xfrm>
            <a:off x="2155882" y="1684221"/>
            <a:ext cx="6439458" cy="617273"/>
          </a:xfrm>
          <a:prstGeom prst="rect">
            <a:avLst/>
          </a:prstGeom>
        </p:spPr>
      </p:pic>
      <p:pic>
        <p:nvPicPr>
          <p:cNvPr id="4" name="图片 3">
            <a:extLst>
              <a:ext uri="{FF2B5EF4-FFF2-40B4-BE49-F238E27FC236}">
                <a16:creationId xmlns:a16="http://schemas.microsoft.com/office/drawing/2014/main" id="{6EA662C6-3B9A-4F11-B65A-429F56C851C8}"/>
              </a:ext>
            </a:extLst>
          </p:cNvPr>
          <p:cNvPicPr>
            <a:picLocks noChangeAspect="1"/>
          </p:cNvPicPr>
          <p:nvPr/>
        </p:nvPicPr>
        <p:blipFill>
          <a:blip r:embed="rId6"/>
          <a:stretch>
            <a:fillRect/>
          </a:stretch>
        </p:blipFill>
        <p:spPr>
          <a:xfrm>
            <a:off x="2155882" y="2205685"/>
            <a:ext cx="6561389" cy="3764606"/>
          </a:xfrm>
          <a:prstGeom prst="rect">
            <a:avLst/>
          </a:prstGeom>
        </p:spPr>
      </p:pic>
      <p:sp>
        <p:nvSpPr>
          <p:cNvPr id="11"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66368395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DF4BB98D-E4F5-4F85-A092-05583272F18D}"/>
              </a:ext>
            </a:extLst>
          </p:cNvPr>
          <p:cNvPicPr>
            <a:picLocks noChangeAspect="1"/>
          </p:cNvPicPr>
          <p:nvPr/>
        </p:nvPicPr>
        <p:blipFill>
          <a:blip r:embed="rId5"/>
          <a:stretch>
            <a:fillRect/>
          </a:stretch>
        </p:blipFill>
        <p:spPr>
          <a:xfrm>
            <a:off x="1911164" y="2023017"/>
            <a:ext cx="6822434" cy="2223667"/>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40963324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7D0B9F23-5BCB-47C1-9A12-15CB08D3DD9E}"/>
              </a:ext>
            </a:extLst>
          </p:cNvPr>
          <p:cNvPicPr>
            <a:picLocks noChangeAspect="1"/>
          </p:cNvPicPr>
          <p:nvPr/>
        </p:nvPicPr>
        <p:blipFill>
          <a:blip r:embed="rId5"/>
          <a:stretch>
            <a:fillRect/>
          </a:stretch>
        </p:blipFill>
        <p:spPr>
          <a:xfrm>
            <a:off x="2031023" y="1644459"/>
            <a:ext cx="6727163" cy="3525418"/>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57342002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解决方案</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7EC8D00F-381E-4DEC-9C8B-818F352386FC}"/>
              </a:ext>
            </a:extLst>
          </p:cNvPr>
          <p:cNvPicPr>
            <a:picLocks noChangeAspect="1"/>
          </p:cNvPicPr>
          <p:nvPr/>
        </p:nvPicPr>
        <p:blipFill>
          <a:blip r:embed="rId5"/>
          <a:stretch>
            <a:fillRect/>
          </a:stretch>
        </p:blipFill>
        <p:spPr>
          <a:xfrm>
            <a:off x="1872019" y="1509692"/>
            <a:ext cx="3612193" cy="312447"/>
          </a:xfrm>
          <a:prstGeom prst="rect">
            <a:avLst/>
          </a:prstGeom>
        </p:spPr>
      </p:pic>
      <p:pic>
        <p:nvPicPr>
          <p:cNvPr id="4" name="图片 3">
            <a:extLst>
              <a:ext uri="{FF2B5EF4-FFF2-40B4-BE49-F238E27FC236}">
                <a16:creationId xmlns:a16="http://schemas.microsoft.com/office/drawing/2014/main" id="{FC0EDAA1-6CD6-4F10-8EA1-DC4919B4EBE8}"/>
              </a:ext>
            </a:extLst>
          </p:cNvPr>
          <p:cNvPicPr>
            <a:picLocks noChangeAspect="1"/>
          </p:cNvPicPr>
          <p:nvPr/>
        </p:nvPicPr>
        <p:blipFill>
          <a:blip r:embed="rId6"/>
          <a:stretch>
            <a:fillRect/>
          </a:stretch>
        </p:blipFill>
        <p:spPr>
          <a:xfrm>
            <a:off x="2763842" y="1822139"/>
            <a:ext cx="4410681" cy="4103775"/>
          </a:xfrm>
          <a:prstGeom prst="rect">
            <a:avLst/>
          </a:prstGeom>
        </p:spPr>
      </p:pic>
      <p:sp>
        <p:nvSpPr>
          <p:cNvPr id="11" name="文本框 158"/>
          <p:cNvSpPr txBox="1">
            <a:spLocks noChangeArrowheads="1"/>
          </p:cNvSpPr>
          <p:nvPr/>
        </p:nvSpPr>
        <p:spPr bwMode="auto">
          <a:xfrm>
            <a:off x="120559" y="202315"/>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69621104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2305" y="111125"/>
            <a:ext cx="7069942" cy="611188"/>
            <a:chOff x="-2170" y="0"/>
            <a:chExt cx="707035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0955CB29-6850-4BBF-B27B-9AA6594CB27F}"/>
              </a:ext>
            </a:extLst>
          </p:cNvPr>
          <p:cNvPicPr>
            <a:picLocks noChangeAspect="1"/>
          </p:cNvPicPr>
          <p:nvPr/>
        </p:nvPicPr>
        <p:blipFill>
          <a:blip r:embed="rId5"/>
          <a:stretch>
            <a:fillRect/>
          </a:stretch>
        </p:blipFill>
        <p:spPr>
          <a:xfrm>
            <a:off x="1639735" y="2044004"/>
            <a:ext cx="8283590" cy="2651088"/>
          </a:xfrm>
          <a:prstGeom prst="rect">
            <a:avLst/>
          </a:prstGeom>
        </p:spPr>
      </p:pic>
    </p:spTree>
    <p:custDataLst>
      <p:tags r:id="rId1"/>
    </p:custDataLst>
    <p:extLst>
      <p:ext uri="{BB962C8B-B14F-4D97-AF65-F5344CB8AC3E}">
        <p14:creationId xmlns:p14="http://schemas.microsoft.com/office/powerpoint/2010/main" val="22762074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椭圆 31"/>
          <p:cNvSpPr>
            <a:spLocks noChangeArrowheads="1"/>
          </p:cNvSpPr>
          <p:nvPr/>
        </p:nvSpPr>
        <p:spPr bwMode="auto">
          <a:xfrm>
            <a:off x="1487488" y="1860550"/>
            <a:ext cx="3173412" cy="317341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pic>
        <p:nvPicPr>
          <p:cNvPr id="7171"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椭圆 4"/>
          <p:cNvSpPr>
            <a:spLocks noChangeArrowheads="1"/>
          </p:cNvSpPr>
          <p:nvPr/>
        </p:nvSpPr>
        <p:spPr bwMode="auto">
          <a:xfrm>
            <a:off x="6097588" y="2412345"/>
            <a:ext cx="563563" cy="58420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4" name="文本框 5"/>
          <p:cNvSpPr txBox="1">
            <a:spLocks noChangeArrowheads="1"/>
          </p:cNvSpPr>
          <p:nvPr/>
        </p:nvSpPr>
        <p:spPr bwMode="auto">
          <a:xfrm>
            <a:off x="6097588" y="241234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1</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7175" name="文本框 21"/>
          <p:cNvSpPr txBox="1">
            <a:spLocks noChangeArrowheads="1"/>
          </p:cNvSpPr>
          <p:nvPr/>
        </p:nvSpPr>
        <p:spPr bwMode="auto">
          <a:xfrm>
            <a:off x="6750050" y="2442835"/>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dirty="0">
                <a:solidFill>
                  <a:srgbClr val="404040"/>
                </a:solidFill>
              </a:rPr>
              <a:t>算法总介绍</a:t>
            </a:r>
            <a:endParaRPr lang="en-US" altLang="zh-CN" sz="2800" dirty="0">
              <a:solidFill>
                <a:srgbClr val="404040"/>
              </a:solidFill>
            </a:endParaRPr>
          </a:p>
        </p:txBody>
      </p:sp>
      <p:sp>
        <p:nvSpPr>
          <p:cNvPr id="7176" name="椭圆 9"/>
          <p:cNvSpPr>
            <a:spLocks noChangeArrowheads="1"/>
          </p:cNvSpPr>
          <p:nvPr/>
        </p:nvSpPr>
        <p:spPr bwMode="auto">
          <a:xfrm>
            <a:off x="6097588" y="3206095"/>
            <a:ext cx="563563" cy="563563"/>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77" name="文本框 11"/>
          <p:cNvSpPr txBox="1">
            <a:spLocks noChangeArrowheads="1"/>
          </p:cNvSpPr>
          <p:nvPr/>
        </p:nvSpPr>
        <p:spPr bwMode="auto">
          <a:xfrm>
            <a:off x="6097588" y="3206095"/>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7178" name="文本框 22"/>
          <p:cNvSpPr txBox="1">
            <a:spLocks noChangeArrowheads="1"/>
          </p:cNvSpPr>
          <p:nvPr/>
        </p:nvSpPr>
        <p:spPr bwMode="auto">
          <a:xfrm>
            <a:off x="6750050" y="3223181"/>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ym typeface="Arial" panose="020B0604020202020204" pitchFamily="34" charset="0"/>
              </a:rPr>
              <a:t>个人算法分介绍</a:t>
            </a:r>
            <a:endParaRPr lang="zh-CN" altLang="en-US" sz="2800" dirty="0">
              <a:solidFill>
                <a:srgbClr val="404040"/>
              </a:solidFill>
              <a:sym typeface="Arial" panose="020B0604020202020204" pitchFamily="34" charset="0"/>
            </a:endParaRPr>
          </a:p>
        </p:txBody>
      </p:sp>
      <p:sp>
        <p:nvSpPr>
          <p:cNvPr id="7179" name="椭圆 13"/>
          <p:cNvSpPr>
            <a:spLocks noChangeArrowheads="1"/>
          </p:cNvSpPr>
          <p:nvPr/>
        </p:nvSpPr>
        <p:spPr bwMode="auto">
          <a:xfrm>
            <a:off x="6097588" y="3998258"/>
            <a:ext cx="563563" cy="5651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7180" name="文本框 14"/>
          <p:cNvSpPr txBox="1">
            <a:spLocks noChangeArrowheads="1"/>
          </p:cNvSpPr>
          <p:nvPr/>
        </p:nvSpPr>
        <p:spPr bwMode="auto">
          <a:xfrm>
            <a:off x="6097588" y="3998258"/>
            <a:ext cx="5635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7181" name="文本框 24"/>
          <p:cNvSpPr txBox="1">
            <a:spLocks noChangeArrowheads="1"/>
          </p:cNvSpPr>
          <p:nvPr/>
        </p:nvSpPr>
        <p:spPr bwMode="auto">
          <a:xfrm>
            <a:off x="6750050" y="4019223"/>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olidFill>
                  <a:srgbClr val="404040"/>
                </a:solidFill>
                <a:sym typeface="Arial" panose="020B0604020202020204" pitchFamily="34" charset="0"/>
              </a:rPr>
              <a:t>对比分析总结</a:t>
            </a:r>
          </a:p>
        </p:txBody>
      </p:sp>
      <p:grpSp>
        <p:nvGrpSpPr>
          <p:cNvPr id="7188" name="组合 30"/>
          <p:cNvGrpSpPr/>
          <p:nvPr/>
        </p:nvGrpSpPr>
        <p:grpSpPr bwMode="auto">
          <a:xfrm>
            <a:off x="1417638" y="2724150"/>
            <a:ext cx="3192462" cy="1570038"/>
            <a:chOff x="0" y="0"/>
            <a:chExt cx="3192424" cy="1569660"/>
          </a:xfrm>
        </p:grpSpPr>
        <p:sp>
          <p:nvSpPr>
            <p:cNvPr id="7189" name="文本框 29"/>
            <p:cNvSpPr txBox="1">
              <a:spLocks noChangeArrowheads="1"/>
            </p:cNvSpPr>
            <p:nvPr/>
          </p:nvSpPr>
          <p:spPr bwMode="auto">
            <a:xfrm>
              <a:off x="0" y="0"/>
              <a:ext cx="319242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9600" dirty="0">
                  <a:solidFill>
                    <a:schemeClr val="bg1"/>
                  </a:solidFill>
                  <a:cs typeface="Vrinda" panose="020B0502040204020203" pitchFamily="34" charset="0"/>
                  <a:sym typeface="Arial" panose="020B0604020202020204" pitchFamily="34" charset="0"/>
                </a:rPr>
                <a:t>C</a:t>
              </a:r>
              <a:r>
                <a:rPr lang="en-US" altLang="zh-CN" sz="2400" dirty="0">
                  <a:solidFill>
                    <a:schemeClr val="bg1"/>
                  </a:solidFill>
                  <a:cs typeface="Vrinda" panose="020B0502040204020203" pitchFamily="34" charset="0"/>
                  <a:sym typeface="Arial" panose="020B0604020202020204" pitchFamily="34" charset="0"/>
                </a:rPr>
                <a:t>ONTENTS</a:t>
              </a:r>
              <a:endParaRPr lang="zh-CN" altLang="en-US" sz="2400" dirty="0">
                <a:solidFill>
                  <a:schemeClr val="bg1"/>
                </a:solidFill>
                <a:cs typeface="Vrinda" panose="020B0502040204020203" pitchFamily="34" charset="0"/>
                <a:sym typeface="Arial" panose="020B0604020202020204" pitchFamily="34" charset="0"/>
              </a:endParaRPr>
            </a:p>
          </p:txBody>
        </p:sp>
        <p:sp>
          <p:nvSpPr>
            <p:cNvPr id="7190" name="文本框 27"/>
            <p:cNvSpPr txBox="1">
              <a:spLocks noChangeArrowheads="1"/>
            </p:cNvSpPr>
            <p:nvPr/>
          </p:nvSpPr>
          <p:spPr bwMode="auto">
            <a:xfrm>
              <a:off x="1252258" y="126874"/>
              <a:ext cx="1648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chemeClr val="bg1"/>
                  </a:solidFill>
                  <a:cs typeface="Vrinda" panose="020B0502040204020203" pitchFamily="34" charset="0"/>
                  <a:sym typeface="Arial" panose="020B0604020202020204" pitchFamily="34" charset="0"/>
                </a:rPr>
                <a:t>目录</a:t>
              </a: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生成一棵</a:t>
            </a:r>
            <a:r>
              <a:rPr lang="en-US" altLang="zh-CN" sz="2800" b="1" dirty="0" err="1">
                <a:latin typeface="仿宋" panose="02010609060101010101" pitchFamily="49" charset="-122"/>
                <a:ea typeface="仿宋" panose="02010609060101010101" pitchFamily="49" charset="-122"/>
              </a:rPr>
              <a:t>Proces</a:t>
            </a:r>
            <a:r>
              <a:rPr lang="en-US" altLang="zh-CN" sz="2800" b="1" dirty="0">
                <a:latin typeface="仿宋" panose="02010609060101010101" pitchFamily="49" charset="-122"/>
                <a:ea typeface="仿宋" panose="02010609060101010101" pitchFamily="49" charset="-122"/>
              </a:rPr>
              <a:t> tree,</a:t>
            </a:r>
            <a:r>
              <a:rPr lang="zh-CN" altLang="en-US" sz="2800" b="1" dirty="0">
                <a:latin typeface="仿宋" panose="02010609060101010101" pitchFamily="49" charset="-122"/>
                <a:ea typeface="仿宋" panose="02010609060101010101" pitchFamily="49" charset="-122"/>
              </a:rPr>
              <a:t>找到</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D58E439C-6F05-4BDF-A8F2-41B4ACFBFC67}"/>
              </a:ext>
            </a:extLst>
          </p:cNvPr>
          <p:cNvPicPr>
            <a:picLocks noChangeAspect="1"/>
          </p:cNvPicPr>
          <p:nvPr/>
        </p:nvPicPr>
        <p:blipFill>
          <a:blip r:embed="rId4"/>
          <a:stretch>
            <a:fillRect/>
          </a:stretch>
        </p:blipFill>
        <p:spPr>
          <a:xfrm>
            <a:off x="244303" y="2014344"/>
            <a:ext cx="4254414" cy="3401718"/>
          </a:xfrm>
          <a:prstGeom prst="rect">
            <a:avLst/>
          </a:prstGeom>
        </p:spPr>
      </p:pic>
      <p:pic>
        <p:nvPicPr>
          <p:cNvPr id="4" name="图片 3">
            <a:extLst>
              <a:ext uri="{FF2B5EF4-FFF2-40B4-BE49-F238E27FC236}">
                <a16:creationId xmlns:a16="http://schemas.microsoft.com/office/drawing/2014/main" id="{D0B6008C-2429-48FC-8EB3-F74DC99EC661}"/>
              </a:ext>
            </a:extLst>
          </p:cNvPr>
          <p:cNvPicPr>
            <a:picLocks noChangeAspect="1"/>
          </p:cNvPicPr>
          <p:nvPr/>
        </p:nvPicPr>
        <p:blipFill>
          <a:blip r:embed="rId5"/>
          <a:stretch>
            <a:fillRect/>
          </a:stretch>
        </p:blipFill>
        <p:spPr>
          <a:xfrm>
            <a:off x="4645598" y="2332677"/>
            <a:ext cx="7475868" cy="2347163"/>
          </a:xfrm>
          <a:prstGeom prst="rect">
            <a:avLst/>
          </a:prstGeom>
        </p:spPr>
      </p:pic>
      <p:grpSp>
        <p:nvGrpSpPr>
          <p:cNvPr id="11" name="组合 152">
            <a:extLst>
              <a:ext uri="{FF2B5EF4-FFF2-40B4-BE49-F238E27FC236}">
                <a16:creationId xmlns:a16="http://schemas.microsoft.com/office/drawing/2014/main" id="{39CC45E0-67D1-4A76-A83F-218365F7AB30}"/>
              </a:ext>
            </a:extLst>
          </p:cNvPr>
          <p:cNvGrpSpPr/>
          <p:nvPr/>
        </p:nvGrpSpPr>
        <p:grpSpPr bwMode="auto">
          <a:xfrm>
            <a:off x="242305" y="111125"/>
            <a:ext cx="7069942" cy="611188"/>
            <a:chOff x="-2170" y="0"/>
            <a:chExt cx="7070358" cy="611426"/>
          </a:xfrm>
        </p:grpSpPr>
        <p:grpSp>
          <p:nvGrpSpPr>
            <p:cNvPr id="12" name="组合 153">
              <a:extLst>
                <a:ext uri="{FF2B5EF4-FFF2-40B4-BE49-F238E27FC236}">
                  <a16:creationId xmlns:a16="http://schemas.microsoft.com/office/drawing/2014/main" id="{81B5C86B-D754-4849-9042-5A6F60AA61A2}"/>
                </a:ext>
              </a:extLst>
            </p:cNvPr>
            <p:cNvGrpSpPr/>
            <p:nvPr/>
          </p:nvGrpSpPr>
          <p:grpSpPr bwMode="auto">
            <a:xfrm>
              <a:off x="0" y="0"/>
              <a:ext cx="611426" cy="611426"/>
              <a:chOff x="0" y="0"/>
              <a:chExt cx="3020798" cy="3020798"/>
            </a:xfrm>
          </p:grpSpPr>
          <p:pic>
            <p:nvPicPr>
              <p:cNvPr id="15" name="Picture 25@|13FFC:16777215|FBC:16777215|LFC:16777215|LBC:16777215">
                <a:extLst>
                  <a:ext uri="{FF2B5EF4-FFF2-40B4-BE49-F238E27FC236}">
                    <a16:creationId xmlns:a16="http://schemas.microsoft.com/office/drawing/2014/main" id="{B54C87FD-891B-4101-9011-2BFE92A76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36@|1FFC:15773696|FBC:16777215|LFC:16777215|LBC:16777215">
                <a:extLst>
                  <a:ext uri="{FF2B5EF4-FFF2-40B4-BE49-F238E27FC236}">
                    <a16:creationId xmlns:a16="http://schemas.microsoft.com/office/drawing/2014/main" id="{E5B18980-A849-4BA1-B82E-9C0305536222}"/>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3" name="文本框 158">
              <a:extLst>
                <a:ext uri="{FF2B5EF4-FFF2-40B4-BE49-F238E27FC236}">
                  <a16:creationId xmlns:a16="http://schemas.microsoft.com/office/drawing/2014/main" id="{D5339AFF-4005-4479-A4A2-841B161EAAD5}"/>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4" name="文本框 159">
              <a:extLst>
                <a:ext uri="{FF2B5EF4-FFF2-40B4-BE49-F238E27FC236}">
                  <a16:creationId xmlns:a16="http://schemas.microsoft.com/office/drawing/2014/main" id="{F50D85C6-52B9-41DA-BA41-A3D6E40C26E1}"/>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366867326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a:t>
            </a:r>
            <a:r>
              <a:rPr lang="en-US" altLang="zh-CN" sz="2800" b="1" dirty="0">
                <a:latin typeface="仿宋" panose="02010609060101010101" pitchFamily="49" charset="-122"/>
                <a:ea typeface="仿宋" panose="02010609060101010101" pitchFamily="49" charset="-122"/>
              </a:rPr>
              <a:t>Deviation </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p>
          <a:p>
            <a:pPr eaLnBrk="1" hangingPunct="1"/>
            <a:r>
              <a:rPr lang="en-US" altLang="zh-CN" sz="2000" b="1" dirty="0">
                <a:latin typeface="仿宋" panose="02010609060101010101" pitchFamily="49" charset="-122"/>
                <a:ea typeface="仿宋" panose="02010609060101010101" pitchFamily="49" charset="-122"/>
              </a:rPr>
              <a:t>	L1 {&lt;t1, t2, t3, t5, t6, t7, t9&gt;, &lt;t1, t2, t3, t5, t6,t7, t8, t9&gt;}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AA920F09-053C-47C9-8179-31E52187CFD0}"/>
              </a:ext>
            </a:extLst>
          </p:cNvPr>
          <p:cNvPicPr>
            <a:picLocks noChangeAspect="1"/>
          </p:cNvPicPr>
          <p:nvPr/>
        </p:nvPicPr>
        <p:blipFill>
          <a:blip r:embed="rId4"/>
          <a:stretch>
            <a:fillRect/>
          </a:stretch>
        </p:blipFill>
        <p:spPr>
          <a:xfrm>
            <a:off x="668234" y="2221125"/>
            <a:ext cx="7384420" cy="2415749"/>
          </a:xfrm>
          <a:prstGeom prst="rect">
            <a:avLst/>
          </a:prstGeom>
        </p:spPr>
      </p:pic>
      <p:pic>
        <p:nvPicPr>
          <p:cNvPr id="5" name="图片 4">
            <a:extLst>
              <a:ext uri="{FF2B5EF4-FFF2-40B4-BE49-F238E27FC236}">
                <a16:creationId xmlns:a16="http://schemas.microsoft.com/office/drawing/2014/main" id="{5E582999-D288-428C-9E32-81313809A5D5}"/>
              </a:ext>
            </a:extLst>
          </p:cNvPr>
          <p:cNvPicPr>
            <a:picLocks noChangeAspect="1"/>
          </p:cNvPicPr>
          <p:nvPr/>
        </p:nvPicPr>
        <p:blipFill>
          <a:blip r:embed="rId5"/>
          <a:stretch>
            <a:fillRect/>
          </a:stretch>
        </p:blipFill>
        <p:spPr>
          <a:xfrm>
            <a:off x="549085" y="4738796"/>
            <a:ext cx="7658764" cy="1135478"/>
          </a:xfrm>
          <a:prstGeom prst="rect">
            <a:avLst/>
          </a:prstGeom>
        </p:spPr>
      </p:pic>
      <p:pic>
        <p:nvPicPr>
          <p:cNvPr id="6" name="图片 5">
            <a:extLst>
              <a:ext uri="{FF2B5EF4-FFF2-40B4-BE49-F238E27FC236}">
                <a16:creationId xmlns:a16="http://schemas.microsoft.com/office/drawing/2014/main" id="{D5CDF406-4C5E-4CC6-99A2-678A1B35409B}"/>
              </a:ext>
            </a:extLst>
          </p:cNvPr>
          <p:cNvPicPr>
            <a:picLocks noChangeAspect="1"/>
          </p:cNvPicPr>
          <p:nvPr/>
        </p:nvPicPr>
        <p:blipFill>
          <a:blip r:embed="rId6"/>
          <a:stretch>
            <a:fillRect/>
          </a:stretch>
        </p:blipFill>
        <p:spPr>
          <a:xfrm>
            <a:off x="8171802" y="2699884"/>
            <a:ext cx="3947502" cy="2255715"/>
          </a:xfrm>
          <a:prstGeom prst="rect">
            <a:avLst/>
          </a:prstGeom>
        </p:spPr>
      </p:pic>
      <p:grpSp>
        <p:nvGrpSpPr>
          <p:cNvPr id="12" name="组合 152">
            <a:extLst>
              <a:ext uri="{FF2B5EF4-FFF2-40B4-BE49-F238E27FC236}">
                <a16:creationId xmlns:a16="http://schemas.microsoft.com/office/drawing/2014/main" id="{667FAFAD-18AC-410E-9282-28B5C4C6E1A4}"/>
              </a:ext>
            </a:extLst>
          </p:cNvPr>
          <p:cNvGrpSpPr/>
          <p:nvPr/>
        </p:nvGrpSpPr>
        <p:grpSpPr bwMode="auto">
          <a:xfrm>
            <a:off x="242305" y="111125"/>
            <a:ext cx="7069942" cy="611188"/>
            <a:chOff x="-2170" y="0"/>
            <a:chExt cx="7070358" cy="611426"/>
          </a:xfrm>
        </p:grpSpPr>
        <p:grpSp>
          <p:nvGrpSpPr>
            <p:cNvPr id="13" name="组合 153">
              <a:extLst>
                <a:ext uri="{FF2B5EF4-FFF2-40B4-BE49-F238E27FC236}">
                  <a16:creationId xmlns:a16="http://schemas.microsoft.com/office/drawing/2014/main" id="{CD35DA9C-452C-402C-A96A-AE8B2F11196F}"/>
                </a:ext>
              </a:extLst>
            </p:cNvPr>
            <p:cNvGrpSpPr/>
            <p:nvPr/>
          </p:nvGrpSpPr>
          <p:grpSpPr bwMode="auto">
            <a:xfrm>
              <a:off x="0" y="0"/>
              <a:ext cx="611426" cy="611426"/>
              <a:chOff x="0" y="0"/>
              <a:chExt cx="3020798" cy="3020798"/>
            </a:xfrm>
          </p:grpSpPr>
          <p:pic>
            <p:nvPicPr>
              <p:cNvPr id="16" name="Picture 25@|13FFC:16777215|FBC:16777215|LFC:16777215|LBC:16777215">
                <a:extLst>
                  <a:ext uri="{FF2B5EF4-FFF2-40B4-BE49-F238E27FC236}">
                    <a16:creationId xmlns:a16="http://schemas.microsoft.com/office/drawing/2014/main" id="{DB437614-43FD-4938-9E01-ABEB26944F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6@|1FFC:15773696|FBC:16777215|LFC:16777215|LBC:16777215">
                <a:extLst>
                  <a:ext uri="{FF2B5EF4-FFF2-40B4-BE49-F238E27FC236}">
                    <a16:creationId xmlns:a16="http://schemas.microsoft.com/office/drawing/2014/main" id="{D54E7F9A-8B96-4149-9ECB-5BC4964154F9}"/>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4" name="文本框 158">
              <a:extLst>
                <a:ext uri="{FF2B5EF4-FFF2-40B4-BE49-F238E27FC236}">
                  <a16:creationId xmlns:a16="http://schemas.microsoft.com/office/drawing/2014/main" id="{7DACE276-1AF1-4DD8-899A-1ABE9C348DDA}"/>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5" name="文本框 159">
              <a:extLst>
                <a:ext uri="{FF2B5EF4-FFF2-40B4-BE49-F238E27FC236}">
                  <a16:creationId xmlns:a16="http://schemas.microsoft.com/office/drawing/2014/main" id="{E48EDB6E-345C-4486-AD7E-C29EC2887D03}"/>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395268515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找到添加有向边的节点</a:t>
            </a:r>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19FCAD91-6BE8-4F17-8F46-7E7E775D2D08}"/>
              </a:ext>
            </a:extLst>
          </p:cNvPr>
          <p:cNvPicPr>
            <a:picLocks noChangeAspect="1"/>
          </p:cNvPicPr>
          <p:nvPr/>
        </p:nvPicPr>
        <p:blipFill>
          <a:blip r:embed="rId4"/>
          <a:stretch>
            <a:fillRect/>
          </a:stretch>
        </p:blipFill>
        <p:spPr>
          <a:xfrm>
            <a:off x="1289539" y="2570726"/>
            <a:ext cx="3307641" cy="919821"/>
          </a:xfrm>
          <a:prstGeom prst="rect">
            <a:avLst/>
          </a:prstGeom>
        </p:spPr>
      </p:pic>
      <p:pic>
        <p:nvPicPr>
          <p:cNvPr id="3" name="图片 2">
            <a:extLst>
              <a:ext uri="{FF2B5EF4-FFF2-40B4-BE49-F238E27FC236}">
                <a16:creationId xmlns:a16="http://schemas.microsoft.com/office/drawing/2014/main" id="{7C5EF2CB-C262-4BF4-B0A1-590886A93CA3}"/>
              </a:ext>
            </a:extLst>
          </p:cNvPr>
          <p:cNvPicPr>
            <a:picLocks noChangeAspect="1"/>
          </p:cNvPicPr>
          <p:nvPr/>
        </p:nvPicPr>
        <p:blipFill>
          <a:blip r:embed="rId5"/>
          <a:stretch>
            <a:fillRect/>
          </a:stretch>
        </p:blipFill>
        <p:spPr>
          <a:xfrm>
            <a:off x="461288" y="4044317"/>
            <a:ext cx="6907650" cy="2180637"/>
          </a:xfrm>
          <a:prstGeom prst="rect">
            <a:avLst/>
          </a:prstGeom>
        </p:spPr>
      </p:pic>
      <p:pic>
        <p:nvPicPr>
          <p:cNvPr id="7" name="图片 6">
            <a:extLst>
              <a:ext uri="{FF2B5EF4-FFF2-40B4-BE49-F238E27FC236}">
                <a16:creationId xmlns:a16="http://schemas.microsoft.com/office/drawing/2014/main" id="{2998C785-C6B2-4BBD-B052-6D31227334DC}"/>
              </a:ext>
            </a:extLst>
          </p:cNvPr>
          <p:cNvPicPr>
            <a:picLocks noChangeAspect="1"/>
          </p:cNvPicPr>
          <p:nvPr/>
        </p:nvPicPr>
        <p:blipFill>
          <a:blip r:embed="rId6"/>
          <a:stretch>
            <a:fillRect/>
          </a:stretch>
        </p:blipFill>
        <p:spPr>
          <a:xfrm>
            <a:off x="5350763" y="1923177"/>
            <a:ext cx="6379950" cy="2013029"/>
          </a:xfrm>
          <a:prstGeom prst="rect">
            <a:avLst/>
          </a:prstGeom>
        </p:spPr>
      </p:pic>
      <p:grpSp>
        <p:nvGrpSpPr>
          <p:cNvPr id="12" name="组合 152">
            <a:extLst>
              <a:ext uri="{FF2B5EF4-FFF2-40B4-BE49-F238E27FC236}">
                <a16:creationId xmlns:a16="http://schemas.microsoft.com/office/drawing/2014/main" id="{42ABBAE1-AF88-40DE-B41B-CA86D4707AF4}"/>
              </a:ext>
            </a:extLst>
          </p:cNvPr>
          <p:cNvGrpSpPr/>
          <p:nvPr/>
        </p:nvGrpSpPr>
        <p:grpSpPr bwMode="auto">
          <a:xfrm>
            <a:off x="242305" y="111125"/>
            <a:ext cx="7069942" cy="611188"/>
            <a:chOff x="-2170" y="0"/>
            <a:chExt cx="7070358" cy="611426"/>
          </a:xfrm>
        </p:grpSpPr>
        <p:grpSp>
          <p:nvGrpSpPr>
            <p:cNvPr id="13" name="组合 153">
              <a:extLst>
                <a:ext uri="{FF2B5EF4-FFF2-40B4-BE49-F238E27FC236}">
                  <a16:creationId xmlns:a16="http://schemas.microsoft.com/office/drawing/2014/main" id="{40AFADFE-6FF7-48B9-9244-CA5633C1F3F2}"/>
                </a:ext>
              </a:extLst>
            </p:cNvPr>
            <p:cNvGrpSpPr/>
            <p:nvPr/>
          </p:nvGrpSpPr>
          <p:grpSpPr bwMode="auto">
            <a:xfrm>
              <a:off x="0" y="0"/>
              <a:ext cx="611426" cy="611426"/>
              <a:chOff x="0" y="0"/>
              <a:chExt cx="3020798" cy="3020798"/>
            </a:xfrm>
          </p:grpSpPr>
          <p:pic>
            <p:nvPicPr>
              <p:cNvPr id="16" name="Picture 25@|13FFC:16777215|FBC:16777215|LFC:16777215|LBC:16777215">
                <a:extLst>
                  <a:ext uri="{FF2B5EF4-FFF2-40B4-BE49-F238E27FC236}">
                    <a16:creationId xmlns:a16="http://schemas.microsoft.com/office/drawing/2014/main" id="{16548601-A731-4E29-9458-84F30C18C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6@|1FFC:15773696|FBC:16777215|LFC:16777215|LBC:16777215">
                <a:extLst>
                  <a:ext uri="{FF2B5EF4-FFF2-40B4-BE49-F238E27FC236}">
                    <a16:creationId xmlns:a16="http://schemas.microsoft.com/office/drawing/2014/main" id="{29C41BCC-613C-428E-AE12-808ED78A2134}"/>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4" name="文本框 158">
              <a:extLst>
                <a:ext uri="{FF2B5EF4-FFF2-40B4-BE49-F238E27FC236}">
                  <a16:creationId xmlns:a16="http://schemas.microsoft.com/office/drawing/2014/main" id="{C06E166D-5676-4C00-B3CE-0D167ECBC966}"/>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5" name="文本框 159">
              <a:extLst>
                <a:ext uri="{FF2B5EF4-FFF2-40B4-BE49-F238E27FC236}">
                  <a16:creationId xmlns:a16="http://schemas.microsoft.com/office/drawing/2014/main" id="{EBCE45D4-BCBC-430D-89E7-E2BB21A4411D}"/>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245432970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Dev(t1,t3)</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Dev(t7,t9)</a:t>
            </a:r>
            <a:r>
              <a:rPr lang="zh-CN" altLang="en-US" sz="2800" b="1" dirty="0">
                <a:latin typeface="仿宋" panose="02010609060101010101" pitchFamily="49" charset="-122"/>
                <a:ea typeface="仿宋" panose="02010609060101010101" pitchFamily="49" charset="-122"/>
              </a:rPr>
              <a:t>，</a:t>
            </a:r>
            <a:r>
              <a:rPr lang="en-US" altLang="zh-CN" sz="2800" b="1" dirty="0" err="1">
                <a:latin typeface="仿宋" panose="02010609060101010101" pitchFamily="49" charset="-122"/>
                <a:ea typeface="仿宋" panose="02010609060101010101" pitchFamily="49" charset="-122"/>
              </a:rPr>
              <a:t>crp</a:t>
            </a:r>
            <a:r>
              <a:rPr lang="en-US" altLang="zh-CN" sz="2800" b="1" dirty="0">
                <a:latin typeface="仿宋" panose="02010609060101010101" pitchFamily="49" charset="-122"/>
                <a:ea typeface="仿宋" panose="02010609060101010101" pitchFamily="49" charset="-122"/>
              </a:rPr>
              <a:t>(p2,p9)</a:t>
            </a: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为添加的节点添加</a:t>
            </a:r>
            <a:r>
              <a:rPr lang="en-US" altLang="zh-CN" sz="2800" b="1" dirty="0">
                <a:latin typeface="仿宋" panose="02010609060101010101" pitchFamily="49" charset="-122"/>
                <a:ea typeface="仿宋" panose="02010609060101010101" pitchFamily="49" charset="-122"/>
              </a:rPr>
              <a:t>fire</a:t>
            </a:r>
            <a:r>
              <a:rPr lang="zh-CN" altLang="en-US" sz="2800" b="1" dirty="0">
                <a:latin typeface="仿宋" panose="02010609060101010101" pitchFamily="49" charset="-122"/>
                <a:ea typeface="仿宋" panose="02010609060101010101" pitchFamily="49" charset="-122"/>
              </a:rPr>
              <a:t>规则</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规则定义如下</a:t>
            </a:r>
            <a:r>
              <a:rPr lang="en-US" altLang="zh-CN" sz="2800" b="1" dirty="0">
                <a:latin typeface="仿宋" panose="02010609060101010101" pitchFamily="49" charset="-122"/>
                <a:ea typeface="仿宋" panose="02010609060101010101" pitchFamily="49" charset="-122"/>
              </a:rPr>
              <a:t>:</a:t>
            </a:r>
          </a:p>
          <a:p>
            <a:pPr eaLnBrk="1" hangingPunct="1"/>
            <a:br>
              <a:rPr lang="en-US" altLang="zh-CN" sz="2800" dirty="0"/>
            </a:b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3E71D949-EA54-4AF7-9995-09FA7A9952B5}"/>
              </a:ext>
            </a:extLst>
          </p:cNvPr>
          <p:cNvPicPr>
            <a:picLocks noChangeAspect="1"/>
          </p:cNvPicPr>
          <p:nvPr/>
        </p:nvPicPr>
        <p:blipFill>
          <a:blip r:embed="rId4"/>
          <a:stretch>
            <a:fillRect/>
          </a:stretch>
        </p:blipFill>
        <p:spPr>
          <a:xfrm>
            <a:off x="2528498" y="3007125"/>
            <a:ext cx="5542840" cy="2534178"/>
          </a:xfrm>
          <a:prstGeom prst="rect">
            <a:avLst/>
          </a:prstGeom>
        </p:spPr>
      </p:pic>
      <p:grpSp>
        <p:nvGrpSpPr>
          <p:cNvPr id="10" name="组合 152">
            <a:extLst>
              <a:ext uri="{FF2B5EF4-FFF2-40B4-BE49-F238E27FC236}">
                <a16:creationId xmlns:a16="http://schemas.microsoft.com/office/drawing/2014/main" id="{37D73133-8F2A-401B-9895-AD372CAD4E48}"/>
              </a:ext>
            </a:extLst>
          </p:cNvPr>
          <p:cNvGrpSpPr/>
          <p:nvPr/>
        </p:nvGrpSpPr>
        <p:grpSpPr bwMode="auto">
          <a:xfrm>
            <a:off x="242305" y="111125"/>
            <a:ext cx="7069942" cy="611188"/>
            <a:chOff x="-2170" y="0"/>
            <a:chExt cx="7070358" cy="611426"/>
          </a:xfrm>
        </p:grpSpPr>
        <p:grpSp>
          <p:nvGrpSpPr>
            <p:cNvPr id="11" name="组合 153">
              <a:extLst>
                <a:ext uri="{FF2B5EF4-FFF2-40B4-BE49-F238E27FC236}">
                  <a16:creationId xmlns:a16="http://schemas.microsoft.com/office/drawing/2014/main" id="{15F6922C-45BC-40CE-B2E5-5EEA6092764F}"/>
                </a:ext>
              </a:extLst>
            </p:cNvPr>
            <p:cNvGrpSpPr/>
            <p:nvPr/>
          </p:nvGrpSpPr>
          <p:grpSpPr bwMode="auto">
            <a:xfrm>
              <a:off x="0" y="0"/>
              <a:ext cx="611426" cy="611426"/>
              <a:chOff x="0" y="0"/>
              <a:chExt cx="3020798" cy="3020798"/>
            </a:xfrm>
          </p:grpSpPr>
          <p:pic>
            <p:nvPicPr>
              <p:cNvPr id="14" name="Picture 25@|13FFC:16777215|FBC:16777215|LFC:16777215|LBC:16777215">
                <a:extLst>
                  <a:ext uri="{FF2B5EF4-FFF2-40B4-BE49-F238E27FC236}">
                    <a16:creationId xmlns:a16="http://schemas.microsoft.com/office/drawing/2014/main" id="{1FE061BE-113E-4906-AFFC-66EF1B2A4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6@|1FFC:15773696|FBC:16777215|LFC:16777215|LBC:16777215">
                <a:extLst>
                  <a:ext uri="{FF2B5EF4-FFF2-40B4-BE49-F238E27FC236}">
                    <a16:creationId xmlns:a16="http://schemas.microsoft.com/office/drawing/2014/main" id="{9D760C15-BA62-4B00-B324-DA1405C30AED}"/>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2" name="文本框 158">
              <a:extLst>
                <a:ext uri="{FF2B5EF4-FFF2-40B4-BE49-F238E27FC236}">
                  <a16:creationId xmlns:a16="http://schemas.microsoft.com/office/drawing/2014/main" id="{3EF275D1-F1B5-4DDD-9A1C-20585A8A3689}"/>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3" name="文本框 159">
              <a:extLst>
                <a:ext uri="{FF2B5EF4-FFF2-40B4-BE49-F238E27FC236}">
                  <a16:creationId xmlns:a16="http://schemas.microsoft.com/office/drawing/2014/main" id="{64DB4281-4457-40F0-ABBE-A35980A45223}"/>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209731543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61287" y="991724"/>
            <a:ext cx="10441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举例</a:t>
            </a:r>
            <a:endParaRPr lang="en-US" altLang="zh-CN" sz="2800" b="1" dirty="0">
              <a:latin typeface="仿宋" panose="02010609060101010101" pitchFamily="49" charset="-122"/>
              <a:ea typeface="仿宋" panose="02010609060101010101" pitchFamily="49" charset="-122"/>
            </a:endParaRPr>
          </a:p>
          <a:p>
            <a:pPr eaLnBrk="1" hangingPunct="1"/>
            <a:r>
              <a:rPr lang="en-US" altLang="zh-CN" sz="2800" b="1" dirty="0">
                <a:latin typeface="仿宋" panose="02010609060101010101" pitchFamily="49" charset="-122"/>
                <a:ea typeface="仿宋" panose="02010609060101010101" pitchFamily="49" charset="-122"/>
              </a:rPr>
              <a:t>	</a:t>
            </a:r>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3" name="图片 2">
            <a:extLst>
              <a:ext uri="{FF2B5EF4-FFF2-40B4-BE49-F238E27FC236}">
                <a16:creationId xmlns:a16="http://schemas.microsoft.com/office/drawing/2014/main" id="{2FCDB3DD-6E83-448B-AB59-872A279B625D}"/>
              </a:ext>
            </a:extLst>
          </p:cNvPr>
          <p:cNvPicPr>
            <a:picLocks noChangeAspect="1"/>
          </p:cNvPicPr>
          <p:nvPr/>
        </p:nvPicPr>
        <p:blipFill>
          <a:blip r:embed="rId4"/>
          <a:stretch>
            <a:fillRect/>
          </a:stretch>
        </p:blipFill>
        <p:spPr>
          <a:xfrm>
            <a:off x="1321145" y="2114935"/>
            <a:ext cx="8758414" cy="2797235"/>
          </a:xfrm>
          <a:prstGeom prst="rect">
            <a:avLst/>
          </a:prstGeom>
        </p:spPr>
      </p:pic>
      <p:grpSp>
        <p:nvGrpSpPr>
          <p:cNvPr id="10" name="组合 152">
            <a:extLst>
              <a:ext uri="{FF2B5EF4-FFF2-40B4-BE49-F238E27FC236}">
                <a16:creationId xmlns:a16="http://schemas.microsoft.com/office/drawing/2014/main" id="{85FFB2EA-CB12-4CAF-92B1-53E56A51134D}"/>
              </a:ext>
            </a:extLst>
          </p:cNvPr>
          <p:cNvGrpSpPr/>
          <p:nvPr/>
        </p:nvGrpSpPr>
        <p:grpSpPr bwMode="auto">
          <a:xfrm>
            <a:off x="242305" y="111125"/>
            <a:ext cx="7069942" cy="611188"/>
            <a:chOff x="-2170" y="0"/>
            <a:chExt cx="7070358" cy="611426"/>
          </a:xfrm>
        </p:grpSpPr>
        <p:grpSp>
          <p:nvGrpSpPr>
            <p:cNvPr id="11" name="组合 153">
              <a:extLst>
                <a:ext uri="{FF2B5EF4-FFF2-40B4-BE49-F238E27FC236}">
                  <a16:creationId xmlns:a16="http://schemas.microsoft.com/office/drawing/2014/main" id="{15AFFBDC-B123-4BED-BB55-D7D376062A0E}"/>
                </a:ext>
              </a:extLst>
            </p:cNvPr>
            <p:cNvGrpSpPr/>
            <p:nvPr/>
          </p:nvGrpSpPr>
          <p:grpSpPr bwMode="auto">
            <a:xfrm>
              <a:off x="0" y="0"/>
              <a:ext cx="611426" cy="611426"/>
              <a:chOff x="0" y="0"/>
              <a:chExt cx="3020798" cy="3020798"/>
            </a:xfrm>
          </p:grpSpPr>
          <p:pic>
            <p:nvPicPr>
              <p:cNvPr id="14" name="Picture 25@|13FFC:16777215|FBC:16777215|LFC:16777215|LBC:16777215">
                <a:extLst>
                  <a:ext uri="{FF2B5EF4-FFF2-40B4-BE49-F238E27FC236}">
                    <a16:creationId xmlns:a16="http://schemas.microsoft.com/office/drawing/2014/main" id="{E0271B76-B98C-4854-A672-669008B41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6@|1FFC:15773696|FBC:16777215|LFC:16777215|LBC:16777215">
                <a:extLst>
                  <a:ext uri="{FF2B5EF4-FFF2-40B4-BE49-F238E27FC236}">
                    <a16:creationId xmlns:a16="http://schemas.microsoft.com/office/drawing/2014/main" id="{96330F22-7EC1-4060-93DB-4501041AAB7E}"/>
                  </a:ext>
                </a:extLst>
              </p:cNvPr>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2" name="文本框 158">
              <a:extLst>
                <a:ext uri="{FF2B5EF4-FFF2-40B4-BE49-F238E27FC236}">
                  <a16:creationId xmlns:a16="http://schemas.microsoft.com/office/drawing/2014/main" id="{1E3A090C-7221-4F4F-8E4F-F174BED6F192}"/>
                </a:ext>
              </a:extLst>
            </p:cNvPr>
            <p:cNvSpPr txBox="1">
              <a:spLocks noChangeArrowheads="1"/>
            </p:cNvSpPr>
            <p:nvPr/>
          </p:nvSpPr>
          <p:spPr bwMode="auto">
            <a:xfrm>
              <a:off x="-2170" y="88216"/>
              <a:ext cx="609428" cy="4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chemeClr val="bg1"/>
                  </a:solidFill>
                  <a:cs typeface="Vrinda" panose="020B0502040204020203" pitchFamily="34" charset="0"/>
                  <a:sym typeface="Arial" panose="020B0604020202020204" pitchFamily="34" charset="0"/>
                </a:rPr>
                <a:t>2.1</a:t>
              </a:r>
              <a:endParaRPr lang="zh-CN" altLang="en-US" sz="2000" b="1" dirty="0">
                <a:solidFill>
                  <a:schemeClr val="bg1"/>
                </a:solidFill>
                <a:cs typeface="Vrinda" panose="020B0502040204020203" pitchFamily="34" charset="0"/>
                <a:sym typeface="Arial" panose="020B0604020202020204" pitchFamily="34" charset="0"/>
              </a:endParaRPr>
            </a:p>
          </p:txBody>
        </p:sp>
        <p:sp>
          <p:nvSpPr>
            <p:cNvPr id="13" name="文本框 159">
              <a:extLst>
                <a:ext uri="{FF2B5EF4-FFF2-40B4-BE49-F238E27FC236}">
                  <a16:creationId xmlns:a16="http://schemas.microsoft.com/office/drawing/2014/main" id="{66DC0D55-5B6F-4022-B32B-EA5168432DAE}"/>
                </a:ext>
              </a:extLst>
            </p:cNvPr>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Tree>
    <p:custDataLst>
      <p:tags r:id="rId1"/>
    </p:custDataLst>
    <p:extLst>
      <p:ext uri="{BB962C8B-B14F-4D97-AF65-F5344CB8AC3E}">
        <p14:creationId xmlns:p14="http://schemas.microsoft.com/office/powerpoint/2010/main" val="128736651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5B59364E-CDAC-4084-BE76-D7C05F20AED4}"/>
              </a:ext>
            </a:extLst>
          </p:cNvPr>
          <p:cNvPicPr>
            <a:picLocks noChangeAspect="1"/>
          </p:cNvPicPr>
          <p:nvPr/>
        </p:nvPicPr>
        <p:blipFill>
          <a:blip r:embed="rId5"/>
          <a:stretch>
            <a:fillRect/>
          </a:stretch>
        </p:blipFill>
        <p:spPr>
          <a:xfrm>
            <a:off x="1618379" y="1684221"/>
            <a:ext cx="7314606" cy="4087324"/>
          </a:xfrm>
          <a:prstGeom prst="rect">
            <a:avLst/>
          </a:prstGeom>
        </p:spPr>
      </p:pic>
      <p:sp>
        <p:nvSpPr>
          <p:cNvPr id="10" name="文本框 158"/>
          <p:cNvSpPr txBox="1">
            <a:spLocks noChangeArrowheads="1"/>
          </p:cNvSpPr>
          <p:nvPr/>
        </p:nvSpPr>
        <p:spPr bwMode="auto">
          <a:xfrm>
            <a:off x="120559" y="185886"/>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80719080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效果</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4" name="图片 3">
            <a:extLst>
              <a:ext uri="{FF2B5EF4-FFF2-40B4-BE49-F238E27FC236}">
                <a16:creationId xmlns:a16="http://schemas.microsoft.com/office/drawing/2014/main" id="{2730B36F-0B01-4457-B6A2-93F26A0F59D7}"/>
              </a:ext>
            </a:extLst>
          </p:cNvPr>
          <p:cNvPicPr>
            <a:picLocks noChangeAspect="1"/>
          </p:cNvPicPr>
          <p:nvPr/>
        </p:nvPicPr>
        <p:blipFill>
          <a:blip r:embed="rId5"/>
          <a:stretch>
            <a:fillRect/>
          </a:stretch>
        </p:blipFill>
        <p:spPr>
          <a:xfrm>
            <a:off x="1473784" y="1767254"/>
            <a:ext cx="6940454" cy="3331744"/>
          </a:xfrm>
          <a:prstGeom prst="rect">
            <a:avLst/>
          </a:prstGeom>
        </p:spPr>
      </p:pic>
      <p:sp>
        <p:nvSpPr>
          <p:cNvPr id="10" name="文本框 158"/>
          <p:cNvSpPr txBox="1">
            <a:spLocks noChangeArrowheads="1"/>
          </p:cNvSpPr>
          <p:nvPr/>
        </p:nvSpPr>
        <p:spPr bwMode="auto">
          <a:xfrm>
            <a:off x="120559" y="170352"/>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347063650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244475" y="111125"/>
            <a:ext cx="7067772" cy="611188"/>
            <a:chOff x="0" y="0"/>
            <a:chExt cx="7068188"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8" name="文本框 159"/>
            <p:cNvSpPr txBox="1">
              <a:spLocks noChangeArrowheads="1"/>
            </p:cNvSpPr>
            <p:nvPr/>
          </p:nvSpPr>
          <p:spPr bwMode="auto">
            <a:xfrm>
              <a:off x="679914" y="2663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27" name="文本框 159">
            <a:extLst>
              <a:ext uri="{FF2B5EF4-FFF2-40B4-BE49-F238E27FC236}">
                <a16:creationId xmlns:a16="http://schemas.microsoft.com/office/drawing/2014/main" id="{618CA46F-F78B-4AF0-9EFF-24EC7C855180}"/>
              </a:ext>
            </a:extLst>
          </p:cNvPr>
          <p:cNvSpPr txBox="1">
            <a:spLocks noChangeArrowheads="1"/>
          </p:cNvSpPr>
          <p:nvPr/>
        </p:nvSpPr>
        <p:spPr bwMode="auto">
          <a:xfrm>
            <a:off x="470079" y="991724"/>
            <a:ext cx="1044117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latin typeface="仿宋" panose="02010609060101010101" pitchFamily="49" charset="-122"/>
                <a:ea typeface="仿宋" panose="02010609060101010101" pitchFamily="49" charset="-122"/>
              </a:rPr>
              <a:t>模型评价</a:t>
            </a:r>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en-US" altLang="zh-CN" sz="2800" b="1" dirty="0">
              <a:latin typeface="仿宋" panose="02010609060101010101" pitchFamily="49" charset="-122"/>
              <a:ea typeface="仿宋" panose="02010609060101010101" pitchFamily="49" charset="-122"/>
            </a:endParaRPr>
          </a:p>
          <a:p>
            <a:pPr eaLnBrk="1" hangingPunct="1"/>
            <a:endParaRPr lang="zh-CN" altLang="en-US" sz="2800" dirty="0">
              <a:solidFill>
                <a:srgbClr val="4B5E75"/>
              </a:solidFill>
              <a:latin typeface="仿宋" panose="02010609060101010101" pitchFamily="49" charset="-122"/>
              <a:ea typeface="仿宋" panose="02010609060101010101" pitchFamily="49" charset="-122"/>
              <a:sym typeface="Arial" panose="020B0604020202020204" pitchFamily="34" charset="0"/>
            </a:endParaRPr>
          </a:p>
        </p:txBody>
      </p:sp>
      <p:pic>
        <p:nvPicPr>
          <p:cNvPr id="2" name="图片 1">
            <a:extLst>
              <a:ext uri="{FF2B5EF4-FFF2-40B4-BE49-F238E27FC236}">
                <a16:creationId xmlns:a16="http://schemas.microsoft.com/office/drawing/2014/main" id="{9926CE39-8288-4B81-9BFD-6FA81DB00100}"/>
              </a:ext>
            </a:extLst>
          </p:cNvPr>
          <p:cNvPicPr>
            <a:picLocks noChangeAspect="1"/>
          </p:cNvPicPr>
          <p:nvPr/>
        </p:nvPicPr>
        <p:blipFill>
          <a:blip r:embed="rId5"/>
          <a:stretch>
            <a:fillRect/>
          </a:stretch>
        </p:blipFill>
        <p:spPr>
          <a:xfrm>
            <a:off x="1151793" y="2086707"/>
            <a:ext cx="7708203" cy="2466626"/>
          </a:xfrm>
          <a:prstGeom prst="rect">
            <a:avLst/>
          </a:prstGeom>
        </p:spPr>
      </p:pic>
      <p:sp>
        <p:nvSpPr>
          <p:cNvPr id="10" name="文本框 158"/>
          <p:cNvSpPr txBox="1">
            <a:spLocks noChangeArrowheads="1"/>
          </p:cNvSpPr>
          <p:nvPr/>
        </p:nvSpPr>
        <p:spPr bwMode="auto">
          <a:xfrm>
            <a:off x="120559" y="200599"/>
            <a:ext cx="857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89798446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2.</a:t>
            </a:r>
            <a:r>
              <a:rPr lang="zh-CN" altLang="en-US" sz="3600" dirty="0">
                <a:solidFill>
                  <a:srgbClr val="595959"/>
                </a:solidFill>
                <a:sym typeface="Arial" panose="020B0604020202020204" pitchFamily="34" charset="0"/>
              </a:rPr>
              <a:t>基于改进混合遗传算法的过程挖掘</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Process Mining Based on Improved Hybrid Genetic Algorithm</a:t>
            </a:r>
            <a:endParaRPr lang="en-US" altLang="zh-CN" sz="2400" dirty="0">
              <a:solidFill>
                <a:srgbClr val="595959"/>
              </a:solidFill>
              <a:sym typeface="Arial" panose="020B0604020202020204" pitchFamily="34" charset="0"/>
            </a:endParaRP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赵米 </a:t>
            </a:r>
            <a:r>
              <a:rPr lang="en-US" altLang="zh-CN" sz="2400" dirty="0">
                <a:solidFill>
                  <a:srgbClr val="595959"/>
                </a:solidFill>
                <a:sym typeface="Arial" panose="020B0604020202020204" pitchFamily="34" charset="0"/>
              </a:rPr>
              <a:t>16340302</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p>
        </p:txBody>
      </p:sp>
    </p:spTree>
    <p:extLst>
      <p:ext uri="{BB962C8B-B14F-4D97-AF65-F5344CB8AC3E}">
        <p14:creationId xmlns:p14="http://schemas.microsoft.com/office/powerpoint/2010/main" val="403506964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1839159" y="4080322"/>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3170277" y="392554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4165640" y="3504854"/>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5497552" y="3349279"/>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6493709" y="2929385"/>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7824827" y="277301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8820190" y="2352328"/>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1297027" y="4862166"/>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背景介绍</a:t>
            </a:r>
          </a:p>
        </p:txBody>
      </p:sp>
      <p:sp>
        <p:nvSpPr>
          <p:cNvPr id="55307" name="稻壳儿小白白(http://dwz.cn/Wu2UP)"/>
          <p:cNvSpPr txBox="1">
            <a:spLocks noChangeArrowheads="1"/>
          </p:cNvSpPr>
          <p:nvPr/>
        </p:nvSpPr>
        <p:spPr bwMode="auto">
          <a:xfrm>
            <a:off x="3678277" y="4316067"/>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相关定义</a:t>
            </a:r>
          </a:p>
        </p:txBody>
      </p:sp>
      <p:sp>
        <p:nvSpPr>
          <p:cNvPr id="55309" name="稻壳儿小白白(http://dwz.cn/Wu2UP)"/>
          <p:cNvSpPr txBox="1">
            <a:spLocks noChangeArrowheads="1"/>
          </p:cNvSpPr>
          <p:nvPr/>
        </p:nvSpPr>
        <p:spPr bwMode="auto">
          <a:xfrm>
            <a:off x="5959515" y="3739804"/>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作者提出的算法</a:t>
            </a:r>
          </a:p>
        </p:txBody>
      </p:sp>
      <p:sp>
        <p:nvSpPr>
          <p:cNvPr id="55311" name="稻壳儿小白白(http://dwz.cn/Wu2UP)"/>
          <p:cNvSpPr txBox="1">
            <a:spLocks noChangeArrowheads="1"/>
          </p:cNvSpPr>
          <p:nvPr/>
        </p:nvSpPr>
        <p:spPr bwMode="auto">
          <a:xfrm>
            <a:off x="8396328" y="3159571"/>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实验</a:t>
            </a:r>
            <a:r>
              <a:rPr lang="en-US" altLang="zh-CN" sz="1600" b="1" dirty="0">
                <a:solidFill>
                  <a:srgbClr val="445469"/>
                </a:solidFill>
                <a:sym typeface="Arial" panose="020B0604020202020204" pitchFamily="34" charset="0"/>
              </a:rPr>
              <a:t>&amp;</a:t>
            </a:r>
            <a:r>
              <a:rPr lang="zh-CN" altLang="en-US" sz="1600" b="1" dirty="0">
                <a:solidFill>
                  <a:srgbClr val="445469"/>
                </a:solidFill>
                <a:sym typeface="Arial" panose="020B0604020202020204" pitchFamily="34" charset="0"/>
              </a:rPr>
              <a:t>结论</a:t>
            </a:r>
          </a:p>
        </p:txBody>
      </p:sp>
      <p:sp>
        <p:nvSpPr>
          <p:cNvPr id="55318" name="文本框 159"/>
          <p:cNvSpPr txBox="1">
            <a:spLocks noChangeArrowheads="1"/>
          </p:cNvSpPr>
          <p:nvPr/>
        </p:nvSpPr>
        <p:spPr bwMode="auto">
          <a:xfrm>
            <a:off x="1722717" y="989156"/>
            <a:ext cx="8839083" cy="95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Process Mining Based on Improved Hybrid Genetic Algorithm</a:t>
            </a:r>
          </a:p>
        </p:txBody>
      </p:sp>
      <p:sp>
        <p:nvSpPr>
          <p:cNvPr id="26" name="稻壳儿小白白(http://dwz.cn/Wu2UP)"/>
          <p:cNvSpPr>
            <a:spLocks noChangeArrowheads="1"/>
          </p:cNvSpPr>
          <p:nvPr/>
        </p:nvSpPr>
        <p:spPr bwMode="auto">
          <a:xfrm>
            <a:off x="10135912" y="2271683"/>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grpSp>
        <p:nvGrpSpPr>
          <p:cNvPr id="20" name="组合 53"/>
          <p:cNvGrpSpPr/>
          <p:nvPr/>
        </p:nvGrpSpPr>
        <p:grpSpPr bwMode="auto">
          <a:xfrm>
            <a:off x="244475" y="111125"/>
            <a:ext cx="6746875" cy="611188"/>
            <a:chOff x="0" y="0"/>
            <a:chExt cx="6747272" cy="611426"/>
          </a:xfrm>
        </p:grpSpPr>
        <p:grpSp>
          <p:nvGrpSpPr>
            <p:cNvPr id="21" name="组合 56"/>
            <p:cNvGrpSpPr/>
            <p:nvPr/>
          </p:nvGrpSpPr>
          <p:grpSpPr bwMode="auto">
            <a:xfrm>
              <a:off x="0" y="0"/>
              <a:ext cx="611426" cy="611426"/>
              <a:chOff x="0" y="0"/>
              <a:chExt cx="3020798" cy="3020798"/>
            </a:xfrm>
          </p:grpSpPr>
          <p:pic>
            <p:nvPicPr>
              <p:cNvPr id="24"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2"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3"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7"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p>
        </p:txBody>
      </p:sp>
    </p:spTree>
    <p:custDataLst>
      <p:tags r:id="rId1"/>
    </p:custDataLst>
    <p:extLst>
      <p:ext uri="{BB962C8B-B14F-4D97-AF65-F5344CB8AC3E}">
        <p14:creationId xmlns:p14="http://schemas.microsoft.com/office/powerpoint/2010/main" val="182985662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819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1</a:t>
            </a:r>
            <a:endParaRPr lang="zh-CN" altLang="en-US" sz="13800" b="1">
              <a:solidFill>
                <a:schemeClr val="bg1"/>
              </a:solidFill>
              <a:cs typeface="Vrinda" panose="020B0502040204020203" pitchFamily="34" charset="0"/>
              <a:sym typeface="Arial" panose="020B0604020202020204" pitchFamily="34" charset="0"/>
            </a:endParaRPr>
          </a:p>
        </p:txBody>
      </p:sp>
      <p:sp>
        <p:nvSpPr>
          <p:cNvPr id="8197"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dirty="0">
                <a:solidFill>
                  <a:srgbClr val="7A8EA9"/>
                </a:solidFill>
                <a:sym typeface="Arial" panose="020B0604020202020204" pitchFamily="34" charset="0"/>
              </a:rPr>
              <a:t>算法总介绍</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1184275" y="1757998"/>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3793490" y="175799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7164705" y="1746568"/>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1444625" y="2007870"/>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7382193" y="2007553"/>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4085590" y="200787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587375" y="3166745"/>
            <a:ext cx="2056130"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800" b="1" dirty="0"/>
              <a:t>过程挖掘</a:t>
            </a:r>
            <a:r>
              <a:rPr lang="en-US" altLang="zh-CN" sz="1800" b="1" dirty="0"/>
              <a:t>是根据记录的事件日志来挖掘一些启发式规则，然后使用这些规则从日志中提取过程模型</a:t>
            </a:r>
            <a:r>
              <a:rPr lang="zh-CN" altLang="en-US" sz="1800" b="1" dirty="0"/>
              <a:t>。</a:t>
            </a:r>
          </a:p>
        </p:txBody>
      </p:sp>
      <p:sp>
        <p:nvSpPr>
          <p:cNvPr id="11285" name="稻壳儿小白白(http://dwz.cn/Wu2UP)"/>
          <p:cNvSpPr txBox="1">
            <a:spLocks noChangeArrowheads="1"/>
          </p:cNvSpPr>
          <p:nvPr/>
        </p:nvSpPr>
        <p:spPr bwMode="auto">
          <a:xfrm>
            <a:off x="2823845" y="3166745"/>
            <a:ext cx="2801620"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buClrTx/>
              <a:buSzTx/>
            </a:pPr>
            <a:r>
              <a:rPr lang="en-US" altLang="zh-CN" sz="1800" b="1" dirty="0"/>
              <a:t>但是在实际的工作流模型中，复杂的结构很普遍，例如重复任务，隐藏任务，隐式库所以及非自由选择，这些都增加了过程挖掘的难度。</a:t>
            </a:r>
          </a:p>
        </p:txBody>
      </p:sp>
      <p:sp>
        <p:nvSpPr>
          <p:cNvPr id="11287" name="稻壳儿小白白(http://dwz.cn/Wu2UP)"/>
          <p:cNvSpPr txBox="1">
            <a:spLocks noChangeArrowheads="1"/>
          </p:cNvSpPr>
          <p:nvPr/>
        </p:nvSpPr>
        <p:spPr bwMode="auto">
          <a:xfrm>
            <a:off x="5868035" y="3166745"/>
            <a:ext cx="345694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buClrTx/>
              <a:buSzTx/>
            </a:pPr>
            <a:r>
              <a:rPr lang="en-US" altLang="zh-CN" sz="1800" b="1" dirty="0"/>
              <a:t>在2007年，Medeiros等人在过程挖掘中引入了遗传算法思想，通过一系列选择，交叉和变异运算操作，最终挖掘出合理的工作流模型。但是该遗传算法除了有重复任务的过程</a:t>
            </a:r>
            <a:r>
              <a:rPr lang="zh-CN" altLang="en-US" sz="1800" b="1" dirty="0"/>
              <a:t>不能处理</a:t>
            </a:r>
            <a:r>
              <a:rPr lang="en-US" altLang="zh-CN" sz="1800" b="1" dirty="0"/>
              <a:t>外，可以处理其他所有过程，并且该算法对存在噪声的日志具有鲁棒性</a:t>
            </a:r>
            <a:r>
              <a:rPr lang="zh-CN" altLang="en-US" sz="1800" b="1" dirty="0"/>
              <a:t>。</a:t>
            </a:r>
          </a:p>
        </p:txBody>
      </p:sp>
      <p:grpSp>
        <p:nvGrpSpPr>
          <p:cNvPr id="11298" name="组合 53"/>
          <p:cNvGrpSpPr/>
          <p:nvPr/>
        </p:nvGrpSpPr>
        <p:grpSpPr bwMode="auto">
          <a:xfrm>
            <a:off x="200988" y="111125"/>
            <a:ext cx="6313024" cy="611189"/>
            <a:chOff x="-43490" y="0"/>
            <a:chExt cx="6313396"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4" y="26637"/>
              <a:ext cx="5589992"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 name="稻壳儿小白白(http://dwz.cn/Wu2UP)"/>
          <p:cNvSpPr>
            <a:spLocks noChangeArrowheads="1"/>
          </p:cNvSpPr>
          <p:nvPr/>
        </p:nvSpPr>
        <p:spPr bwMode="auto">
          <a:xfrm>
            <a:off x="10434955" y="174656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3" name="稻壳儿小白白(http://dwz.cn/Wu2UP)"/>
          <p:cNvSpPr/>
          <p:nvPr/>
        </p:nvSpPr>
        <p:spPr bwMode="auto">
          <a:xfrm>
            <a:off x="10727690" y="200787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 name="文本框 3"/>
          <p:cNvSpPr txBox="1"/>
          <p:nvPr/>
        </p:nvSpPr>
        <p:spPr>
          <a:xfrm>
            <a:off x="9718675" y="3166745"/>
            <a:ext cx="2294255" cy="3138170"/>
          </a:xfrm>
          <a:prstGeom prst="rect">
            <a:avLst/>
          </a:prstGeom>
          <a:noFill/>
        </p:spPr>
        <p:txBody>
          <a:bodyPr wrap="square" rtlCol="0">
            <a:spAutoFit/>
          </a:bodyPr>
          <a:lstStyle/>
          <a:p>
            <a:r>
              <a:rPr lang="en-US" altLang="zh-CN" sz="1800" b="1" dirty="0"/>
              <a:t>基于此，</a:t>
            </a:r>
            <a:r>
              <a:rPr lang="zh-CN" altLang="en-US" sz="1800" b="1" dirty="0"/>
              <a:t>作者就提出了将遗传免疫的优势和蚁群算法进行结合，提出了基于改进的混合遗传算法的过程挖掘。该算法将遗传算法添加到免疫算子中，不降低遗传算法的鲁棒性，提高全局和局部搜索能力从而提高</a:t>
            </a:r>
            <a:r>
              <a:rPr lang="zh-CN" altLang="en-US" sz="1800" b="1" dirty="0">
                <a:sym typeface="+mn-ea"/>
              </a:rPr>
              <a:t>搜索速度。</a:t>
            </a:r>
            <a:r>
              <a:rPr lang="zh-CN" altLang="en-US" sz="1800" b="1" dirty="0"/>
              <a:t>。</a:t>
            </a:r>
          </a:p>
        </p:txBody>
      </p:sp>
      <p:sp>
        <p:nvSpPr>
          <p:cNvPr id="20" name="文本框 62"/>
          <p:cNvSpPr txBox="1">
            <a:spLocks noChangeArrowheads="1"/>
          </p:cNvSpPr>
          <p:nvPr/>
        </p:nvSpPr>
        <p:spPr bwMode="auto">
          <a:xfrm>
            <a:off x="4482254" y="910447"/>
            <a:ext cx="33285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背景介绍</a:t>
            </a:r>
          </a:p>
        </p:txBody>
      </p:sp>
    </p:spTree>
    <p:extLst>
      <p:ext uri="{BB962C8B-B14F-4D97-AF65-F5344CB8AC3E}">
        <p14:creationId xmlns:p14="http://schemas.microsoft.com/office/powerpoint/2010/main" val="153962631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23"/>
          <p:cNvPicPr>
            <a:picLocks noChangeAspect="1" noChangeArrowheads="1"/>
          </p:cNvPicPr>
          <p:nvPr/>
        </p:nvPicPr>
        <p:blipFill>
          <a:blip r:embed="rId2">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295662" cy="611188"/>
            <a:chOff x="0" y="0"/>
            <a:chExt cx="6296033"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2" name="图片 1"/>
          <p:cNvPicPr/>
          <p:nvPr/>
        </p:nvPicPr>
        <p:blipFill>
          <a:blip r:embed="rId4"/>
          <a:stretch>
            <a:fillRect/>
          </a:stretch>
        </p:blipFill>
        <p:spPr>
          <a:xfrm>
            <a:off x="686435" y="1591582"/>
            <a:ext cx="4558665" cy="1676400"/>
          </a:xfrm>
          <a:prstGeom prst="rect">
            <a:avLst/>
          </a:prstGeom>
        </p:spPr>
      </p:pic>
      <p:pic>
        <p:nvPicPr>
          <p:cNvPr id="3" name="图片 2"/>
          <p:cNvPicPr/>
          <p:nvPr/>
        </p:nvPicPr>
        <p:blipFill>
          <a:blip r:embed="rId5"/>
          <a:stretch>
            <a:fillRect/>
          </a:stretch>
        </p:blipFill>
        <p:spPr>
          <a:xfrm>
            <a:off x="686435" y="3556318"/>
            <a:ext cx="4599940" cy="3190875"/>
          </a:xfrm>
          <a:prstGeom prst="rect">
            <a:avLst/>
          </a:prstGeom>
        </p:spPr>
      </p:pic>
      <p:pic>
        <p:nvPicPr>
          <p:cNvPr id="4" name="图片 4"/>
          <p:cNvPicPr/>
          <p:nvPr/>
        </p:nvPicPr>
        <p:blipFill>
          <a:blip r:embed="rId6"/>
          <a:stretch>
            <a:fillRect/>
          </a:stretch>
        </p:blipFill>
        <p:spPr>
          <a:xfrm>
            <a:off x="6920230" y="1938406"/>
            <a:ext cx="3962400" cy="3286125"/>
          </a:xfrm>
          <a:prstGeom prst="rect">
            <a:avLst/>
          </a:prstGeom>
        </p:spPr>
      </p:pic>
      <p:pic>
        <p:nvPicPr>
          <p:cNvPr id="12" name="图片 8"/>
          <p:cNvPicPr/>
          <p:nvPr/>
        </p:nvPicPr>
        <p:blipFill rotWithShape="1">
          <a:blip r:embed="rId7"/>
          <a:srcRect l="1" t="-1" r="240" b="10434"/>
          <a:stretch>
            <a:fillRect/>
          </a:stretch>
        </p:blipFill>
        <p:spPr bwMode="auto">
          <a:xfrm>
            <a:off x="6920230" y="5216049"/>
            <a:ext cx="3952875" cy="981075"/>
          </a:xfrm>
          <a:prstGeom prst="rect">
            <a:avLst/>
          </a:prstGeom>
          <a:ln>
            <a:noFill/>
          </a:ln>
        </p:spPr>
      </p:pic>
      <p:sp>
        <p:nvSpPr>
          <p:cNvPr id="15" name="文本框 62"/>
          <p:cNvSpPr txBox="1">
            <a:spLocks noChangeArrowheads="1"/>
          </p:cNvSpPr>
          <p:nvPr/>
        </p:nvSpPr>
        <p:spPr bwMode="auto">
          <a:xfrm>
            <a:off x="5568103" y="728805"/>
            <a:ext cx="33285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相关定义</a:t>
            </a:r>
          </a:p>
        </p:txBody>
      </p:sp>
    </p:spTree>
    <p:extLst>
      <p:ext uri="{BB962C8B-B14F-4D97-AF65-F5344CB8AC3E}">
        <p14:creationId xmlns:p14="http://schemas.microsoft.com/office/powerpoint/2010/main" val="297253531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5097"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pic>
        <p:nvPicPr>
          <p:cNvPr id="2" name="图片 6"/>
          <p:cNvPicPr/>
          <p:nvPr/>
        </p:nvPicPr>
        <p:blipFill rotWithShape="1">
          <a:blip r:embed="rId3"/>
          <a:srcRect r="1197" b="6554"/>
          <a:stretch>
            <a:fillRect/>
          </a:stretch>
        </p:blipFill>
        <p:spPr bwMode="auto">
          <a:xfrm>
            <a:off x="6412321" y="1464491"/>
            <a:ext cx="4714875" cy="5008880"/>
          </a:xfrm>
          <a:prstGeom prst="rect">
            <a:avLst/>
          </a:prstGeom>
          <a:ln>
            <a:noFill/>
          </a:ln>
        </p:spPr>
      </p:pic>
      <p:sp>
        <p:nvSpPr>
          <p:cNvPr id="4" name="文本框 3"/>
          <p:cNvSpPr txBox="1"/>
          <p:nvPr/>
        </p:nvSpPr>
        <p:spPr>
          <a:xfrm>
            <a:off x="642802" y="2953883"/>
            <a:ext cx="4701540" cy="2030095"/>
          </a:xfrm>
          <a:prstGeom prst="rect">
            <a:avLst/>
          </a:prstGeom>
          <a:noFill/>
        </p:spPr>
        <p:txBody>
          <a:bodyPr wrap="square" rtlCol="0">
            <a:spAutoFit/>
          </a:bodyPr>
          <a:lstStyle/>
          <a:p>
            <a:r>
              <a:rPr lang="zh-CN" altLang="en-US" dirty="0"/>
              <a:t>该算法是基于输入事件日志构造一个因果关系矩阵。通过基于某些规则初始化的因果关系矩阵来定义搜索空间。执行蚁群优化以改善或消除冗余关系，然后根据适应度值来确定是否结束算法。如果不满足终止条件，则根据状态变迁规则和种群的重新评估更新种群。</a:t>
            </a:r>
          </a:p>
        </p:txBody>
      </p:sp>
      <p:sp>
        <p:nvSpPr>
          <p:cNvPr id="16" name="文本框 38"/>
          <p:cNvSpPr txBox="1">
            <a:spLocks noChangeArrowheads="1"/>
          </p:cNvSpPr>
          <p:nvPr/>
        </p:nvSpPr>
        <p:spPr bwMode="auto">
          <a:xfrm>
            <a:off x="3813490" y="834359"/>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改进的混合遗传算法</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25539000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4" name="文本框 3"/>
          <p:cNvSpPr txBox="1"/>
          <p:nvPr/>
        </p:nvSpPr>
        <p:spPr>
          <a:xfrm>
            <a:off x="1465540" y="2592490"/>
            <a:ext cx="8472170" cy="2861310"/>
          </a:xfrm>
          <a:prstGeom prst="rect">
            <a:avLst/>
          </a:prstGeom>
          <a:noFill/>
        </p:spPr>
        <p:txBody>
          <a:bodyPr wrap="square" rtlCol="0">
            <a:spAutoFit/>
          </a:bodyPr>
          <a:lstStyle/>
          <a:p>
            <a:r>
              <a:rPr lang="zh-CN" altLang="en-US" dirty="0"/>
              <a:t>基于输入事件日志构造一个因果关系矩阵。因果关系矩阵是基于事件日志的数学模型获得的，并且可以根据某些规则将其装换为Petri网。在构造因果关系矩阵时，假设日志中的所有活动都存在特定的因果关系，这些关系定义了搜索空间。</a:t>
            </a:r>
          </a:p>
          <a:p>
            <a:pPr marL="742950" lvl="1" indent="-285750">
              <a:buFont typeface="Wingdings" panose="05000000000000000000" charset="0"/>
              <a:buChar char="l"/>
            </a:pPr>
            <a:r>
              <a:rPr lang="zh-CN" altLang="en-US" dirty="0"/>
              <a:t>日志中出现的所有事件</a:t>
            </a:r>
            <a:r>
              <a:rPr lang="en-US" altLang="zh-CN" dirty="0"/>
              <a:t>(event)</a:t>
            </a:r>
            <a:r>
              <a:rPr lang="zh-CN" altLang="en-US" dirty="0"/>
              <a:t>都加入到集合A中；</a:t>
            </a:r>
          </a:p>
          <a:p>
            <a:pPr marL="742950" lvl="1" indent="-285750">
              <a:buFont typeface="Wingdings" panose="05000000000000000000" charset="0"/>
              <a:buChar char="l"/>
            </a:pPr>
            <a:r>
              <a:rPr lang="zh-CN" altLang="en-US" dirty="0"/>
              <a:t>如果在日志中活动a和活动b是邻接关系，那么就要将(a×b)加入因果关系C中；</a:t>
            </a:r>
          </a:p>
          <a:p>
            <a:pPr marL="742950" lvl="1" indent="-285750">
              <a:buFont typeface="Wingdings" panose="05000000000000000000" charset="0"/>
              <a:buChar char="l"/>
            </a:pPr>
            <a:r>
              <a:rPr lang="zh-CN" altLang="en-US" dirty="0"/>
              <a:t>如果活动b</a:t>
            </a:r>
            <a:r>
              <a:rPr lang="en-US" altLang="zh-CN" dirty="0"/>
              <a:t>(activity)</a:t>
            </a:r>
            <a:r>
              <a:rPr lang="zh-CN" altLang="en-US" dirty="0"/>
              <a:t>是活动a的直接后继活动，那么O(a)=O(a)∪{{b}},I(b)=I(b)∪{{a}}，用过扫描事件日志去更新与每个任务相关的I/O；</a:t>
            </a:r>
          </a:p>
          <a:p>
            <a:pPr marL="742950" lvl="1" indent="-285750">
              <a:buFont typeface="Wingdings" panose="05000000000000000000" charset="0"/>
              <a:buChar char="l"/>
            </a:pPr>
            <a:r>
              <a:rPr lang="zh-CN" altLang="en-US" dirty="0"/>
              <a:t>对于日志中的每个活动a,M(O(a))=Parallel,M(I(a))=Select</a:t>
            </a:r>
          </a:p>
        </p:txBody>
      </p:sp>
      <p:sp>
        <p:nvSpPr>
          <p:cNvPr id="15" name="文本框 38"/>
          <p:cNvSpPr txBox="1">
            <a:spLocks noChangeArrowheads="1"/>
          </p:cNvSpPr>
          <p:nvPr/>
        </p:nvSpPr>
        <p:spPr bwMode="auto">
          <a:xfrm>
            <a:off x="3500422" y="1535978"/>
            <a:ext cx="4402405" cy="52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dirty="0">
                <a:sym typeface="+mn-ea"/>
              </a:rPr>
              <a:t>Initialization</a:t>
            </a:r>
            <a:endParaRPr lang="zh-CN" altLang="en-US" sz="2800" b="1" dirty="0">
              <a:solidFill>
                <a:srgbClr val="4B5E75"/>
              </a:solidFill>
              <a:sym typeface="Arial" panose="020B0604020202020204" pitchFamily="34" charset="0"/>
            </a:endParaRPr>
          </a:p>
        </p:txBody>
      </p:sp>
      <p:grpSp>
        <p:nvGrpSpPr>
          <p:cNvPr id="16" name="组合 53"/>
          <p:cNvGrpSpPr/>
          <p:nvPr/>
        </p:nvGrpSpPr>
        <p:grpSpPr bwMode="auto">
          <a:xfrm>
            <a:off x="244475" y="111125"/>
            <a:ext cx="6295662" cy="611188"/>
            <a:chOff x="0" y="0"/>
            <a:chExt cx="6296033" cy="611426"/>
          </a:xfrm>
        </p:grpSpPr>
        <p:grpSp>
          <p:nvGrpSpPr>
            <p:cNvPr id="17" name="组合 56"/>
            <p:cNvGrpSpPr/>
            <p:nvPr/>
          </p:nvGrpSpPr>
          <p:grpSpPr bwMode="auto">
            <a:xfrm>
              <a:off x="0" y="0"/>
              <a:ext cx="611426" cy="611426"/>
              <a:chOff x="0" y="0"/>
              <a:chExt cx="3020798" cy="3020798"/>
            </a:xfrm>
          </p:grpSpPr>
          <p:pic>
            <p:nvPicPr>
              <p:cNvPr id="2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8"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9"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2"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51903537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3827" y="152908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477889" y="2134494"/>
            <a:ext cx="6579870" cy="922020"/>
          </a:xfrm>
          <a:prstGeom prst="rect">
            <a:avLst/>
          </a:prstGeom>
          <a:noFill/>
        </p:spPr>
        <p:txBody>
          <a:bodyPr wrap="square" rtlCol="0">
            <a:spAutoFit/>
          </a:bodyPr>
          <a:lstStyle/>
          <a:p>
            <a:r>
              <a:rPr lang="zh-CN" altLang="en-US" dirty="0"/>
              <a:t>在免疫记忆方法的基础上，建立一个信息素，用于记录日志中的因果关系数量。蚁群算法中的信息素可以加快搜索速度，限制搜索空间并提高算法的整体搜索能力。</a:t>
            </a:r>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4140000966"/>
              </p:ext>
            </p:extLst>
          </p:nvPr>
        </p:nvGraphicFramePr>
        <p:xfrm>
          <a:off x="2987794" y="3376554"/>
          <a:ext cx="4410075" cy="504825"/>
        </p:xfrm>
        <a:graphic>
          <a:graphicData uri="http://schemas.openxmlformats.org/presentationml/2006/ole">
            <mc:AlternateContent xmlns:mc="http://schemas.openxmlformats.org/markup-compatibility/2006">
              <mc:Choice xmlns:v="urn:schemas-microsoft-com:vml" Requires="v">
                <p:oleObj spid="_x0000_s1031" r:id="rId4" imgW="2108200" imgH="241300" progId="Equation.KSEE3">
                  <p:embed/>
                </p:oleObj>
              </mc:Choice>
              <mc:Fallback>
                <p:oleObj r:id="rId4" imgW="2108200" imgH="241300" progId="Equation.KSEE3">
                  <p:embed/>
                  <p:pic>
                    <p:nvPicPr>
                      <p:cNvPr id="0" name=""/>
                      <p:cNvPicPr/>
                      <p:nvPr/>
                    </p:nvPicPr>
                    <p:blipFill>
                      <a:blip r:embed="rId5"/>
                      <a:stretch>
                        <a:fillRect/>
                      </a:stretch>
                    </p:blipFill>
                    <p:spPr>
                      <a:xfrm>
                        <a:off x="2987794" y="3376554"/>
                        <a:ext cx="4410075" cy="504825"/>
                      </a:xfrm>
                      <a:prstGeom prst="rect">
                        <a:avLst/>
                      </a:prstGeom>
                    </p:spPr>
                  </p:pic>
                </p:oleObj>
              </mc:Fallback>
            </mc:AlternateContent>
          </a:graphicData>
        </a:graphic>
      </p:graphicFrame>
      <p:sp>
        <p:nvSpPr>
          <p:cNvPr id="6" name="文本框 5"/>
          <p:cNvSpPr txBox="1"/>
          <p:nvPr/>
        </p:nvSpPr>
        <p:spPr>
          <a:xfrm>
            <a:off x="2610604" y="4202054"/>
            <a:ext cx="6663690" cy="1476375"/>
          </a:xfrm>
          <a:prstGeom prst="rect">
            <a:avLst/>
          </a:prstGeom>
          <a:noFill/>
        </p:spPr>
        <p:txBody>
          <a:bodyPr wrap="square" rtlCol="0">
            <a:spAutoFit/>
          </a:bodyPr>
          <a:lstStyle/>
          <a:p>
            <a:r>
              <a:rPr lang="zh-CN" altLang="en-US"/>
              <a:t>其中，</a:t>
            </a:r>
          </a:p>
          <a:p>
            <a:pPr marL="742950" lvl="1" indent="-285750">
              <a:buFont typeface="Wingdings" panose="05000000000000000000" charset="0"/>
              <a:buChar char="u"/>
            </a:pPr>
            <a:r>
              <a:rPr lang="en-US" altLang="zh-CN"/>
              <a:t>Ph</a:t>
            </a:r>
            <a:r>
              <a:rPr lang="en-US" altLang="zh-CN" baseline="-25000"/>
              <a:t>l</a:t>
            </a:r>
            <a:r>
              <a:rPr lang="en-US" altLang="zh-CN"/>
              <a:t>(k)</a:t>
            </a:r>
            <a:r>
              <a:rPr lang="zh-CN" altLang="en-US"/>
              <a:t>是第k代个体l的信息素；</a:t>
            </a:r>
          </a:p>
          <a:p>
            <a:pPr marL="742950" lvl="1" indent="-285750">
              <a:buFont typeface="Wingdings" panose="05000000000000000000" charset="0"/>
              <a:buChar char="u"/>
            </a:pPr>
            <a:r>
              <a:rPr lang="en-US" altLang="zh-CN"/>
              <a:t>Ph</a:t>
            </a:r>
            <a:r>
              <a:rPr lang="en-US" altLang="zh-CN" baseline="-25000"/>
              <a:t>l</a:t>
            </a:r>
            <a:r>
              <a:rPr lang="en-US" altLang="zh-CN"/>
              <a:t>(k-1)</a:t>
            </a:r>
            <a:r>
              <a:rPr lang="zh-CN" altLang="en-US"/>
              <a:t>是第(k-1)代个体l的信息素；</a:t>
            </a:r>
          </a:p>
          <a:p>
            <a:pPr marL="742950" lvl="1" indent="-285750">
              <a:buFont typeface="Wingdings" panose="05000000000000000000" charset="0"/>
              <a:buChar char="u"/>
            </a:pPr>
            <a:r>
              <a:rPr lang="en-US" altLang="zh-CN"/>
              <a:t>Ph</a:t>
            </a:r>
            <a:r>
              <a:rPr lang="en-US" altLang="zh-CN" baseline="-25000"/>
              <a:t>l</a:t>
            </a:r>
            <a:r>
              <a:rPr lang="en-US" altLang="zh-CN"/>
              <a:t>'(k-1)</a:t>
            </a:r>
            <a:r>
              <a:rPr lang="zh-CN" altLang="en-US"/>
              <a:t>在第k代遗传操作后，被加入到个体l的信息素；</a:t>
            </a:r>
          </a:p>
          <a:p>
            <a:pPr marL="742950" lvl="1" indent="-285750">
              <a:buFont typeface="Wingdings" panose="05000000000000000000" charset="0"/>
              <a:buChar char="u"/>
            </a:pPr>
            <a:r>
              <a:rPr lang="zh-CN" altLang="en-US"/>
              <a:t>0≤ρ≤1</a:t>
            </a:r>
          </a:p>
        </p:txBody>
      </p:sp>
      <p:sp>
        <p:nvSpPr>
          <p:cNvPr id="16" name="文本框 38"/>
          <p:cNvSpPr txBox="1">
            <a:spLocks noChangeArrowheads="1"/>
          </p:cNvSpPr>
          <p:nvPr/>
        </p:nvSpPr>
        <p:spPr bwMode="auto">
          <a:xfrm>
            <a:off x="3741247" y="1101476"/>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800" b="1" dirty="0">
                <a:solidFill>
                  <a:srgbClr val="4B5E75"/>
                </a:solidFill>
                <a:sym typeface="Arial" panose="020B0604020202020204" pitchFamily="34" charset="0"/>
              </a:rPr>
              <a:t>Immune memory</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174076379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542875" y="1703070"/>
            <a:ext cx="6990080" cy="1476375"/>
          </a:xfrm>
          <a:prstGeom prst="rect">
            <a:avLst/>
          </a:prstGeom>
          <a:noFill/>
        </p:spPr>
        <p:txBody>
          <a:bodyPr wrap="square" rtlCol="0" anchor="t">
            <a:spAutoFit/>
          </a:bodyPr>
          <a:lstStyle/>
          <a:p>
            <a:r>
              <a:rPr lang="zh-CN" altLang="en-US"/>
              <a:t>在遗传算法中，免疫选择操作由两部分组成：</a:t>
            </a:r>
          </a:p>
          <a:p>
            <a:pPr marL="742950" lvl="1" indent="-285750">
              <a:buFont typeface="Wingdings" panose="05000000000000000000" charset="0"/>
              <a:buChar char="l"/>
            </a:pPr>
            <a:r>
              <a:rPr lang="zh-CN" altLang="en-US"/>
              <a:t>第一步是免疫检测，如果个体的适应度函数值小于其亲本，则父母将在下一轮竞争中替换个体。</a:t>
            </a:r>
          </a:p>
          <a:p>
            <a:pPr marL="742950" lvl="1" indent="-285750">
              <a:buFont typeface="Wingdings" panose="05000000000000000000" charset="0"/>
              <a:buChar char="l"/>
            </a:pPr>
            <a:r>
              <a:rPr lang="zh-CN" altLang="en-US"/>
              <a:t>第二步是退火选择，在当前后代F={x_1,x_2,…,x_n}选择个体x_i，根据概率决定个体</a:t>
            </a:r>
            <a:r>
              <a:rPr lang="en-US" altLang="zh-CN"/>
              <a:t>x_i</a:t>
            </a:r>
            <a:r>
              <a:rPr lang="zh-CN" altLang="en-US"/>
              <a:t>能否参与新一轮进化。</a:t>
            </a:r>
          </a:p>
        </p:txBody>
      </p:sp>
      <p:pic>
        <p:nvPicPr>
          <p:cNvPr id="7" name="图片 7"/>
          <p:cNvPicPr/>
          <p:nvPr/>
        </p:nvPicPr>
        <p:blipFill>
          <a:blip r:embed="rId3"/>
          <a:stretch>
            <a:fillRect/>
          </a:stretch>
        </p:blipFill>
        <p:spPr>
          <a:xfrm>
            <a:off x="3985595" y="3179445"/>
            <a:ext cx="3493135" cy="1016000"/>
          </a:xfrm>
          <a:prstGeom prst="rect">
            <a:avLst/>
          </a:prstGeom>
        </p:spPr>
      </p:pic>
      <p:pic>
        <p:nvPicPr>
          <p:cNvPr id="9" name="图片 9"/>
          <p:cNvPicPr/>
          <p:nvPr/>
        </p:nvPicPr>
        <p:blipFill>
          <a:blip r:embed="rId4"/>
          <a:stretch>
            <a:fillRect/>
          </a:stretch>
        </p:blipFill>
        <p:spPr>
          <a:xfrm>
            <a:off x="3763345" y="5022850"/>
            <a:ext cx="5092065" cy="1213485"/>
          </a:xfrm>
          <a:prstGeom prst="rect">
            <a:avLst/>
          </a:prstGeom>
        </p:spPr>
      </p:pic>
      <p:sp>
        <p:nvSpPr>
          <p:cNvPr id="4" name="文本框 3"/>
          <p:cNvSpPr txBox="1"/>
          <p:nvPr/>
        </p:nvSpPr>
        <p:spPr>
          <a:xfrm>
            <a:off x="3570305" y="4307205"/>
            <a:ext cx="2475865" cy="368300"/>
          </a:xfrm>
          <a:prstGeom prst="rect">
            <a:avLst/>
          </a:prstGeom>
          <a:noFill/>
        </p:spPr>
        <p:txBody>
          <a:bodyPr wrap="square" rtlCol="0">
            <a:spAutoFit/>
          </a:bodyPr>
          <a:lstStyle/>
          <a:p>
            <a:r>
              <a:rPr lang="zh-CN" altLang="en-US"/>
              <a:t>其中：</a:t>
            </a:r>
          </a:p>
        </p:txBody>
      </p:sp>
      <p:sp>
        <p:nvSpPr>
          <p:cNvPr id="18" name="文本框 38"/>
          <p:cNvSpPr txBox="1">
            <a:spLocks noChangeArrowheads="1"/>
          </p:cNvSpPr>
          <p:nvPr/>
        </p:nvSpPr>
        <p:spPr bwMode="auto">
          <a:xfrm>
            <a:off x="4108175" y="920183"/>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Immune selection</a:t>
            </a:r>
          </a:p>
        </p:txBody>
      </p:sp>
      <p:grpSp>
        <p:nvGrpSpPr>
          <p:cNvPr id="19" name="组合 53"/>
          <p:cNvGrpSpPr/>
          <p:nvPr/>
        </p:nvGrpSpPr>
        <p:grpSpPr bwMode="auto">
          <a:xfrm>
            <a:off x="244475" y="111125"/>
            <a:ext cx="6295662" cy="611188"/>
            <a:chOff x="0" y="0"/>
            <a:chExt cx="6296033" cy="611426"/>
          </a:xfrm>
        </p:grpSpPr>
        <p:grpSp>
          <p:nvGrpSpPr>
            <p:cNvPr id="20" name="组合 56"/>
            <p:cNvGrpSpPr/>
            <p:nvPr/>
          </p:nvGrpSpPr>
          <p:grpSpPr bwMode="auto">
            <a:xfrm>
              <a:off x="0" y="0"/>
              <a:ext cx="611426" cy="611426"/>
              <a:chOff x="0" y="0"/>
              <a:chExt cx="3020798" cy="3020798"/>
            </a:xfrm>
          </p:grpSpPr>
          <p:pic>
            <p:nvPicPr>
              <p:cNvPr id="23"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1"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2"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5"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3406161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稻壳儿小白白(http://dwz.cn/Wu2UP)"/>
          <p:cNvSpPr txBox="1">
            <a:spLocks noChangeArrowheads="1"/>
          </p:cNvSpPr>
          <p:nvPr/>
        </p:nvSpPr>
        <p:spPr bwMode="auto">
          <a:xfrm>
            <a:off x="455097"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噪声样本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3" name="文本框 2"/>
          <p:cNvSpPr txBox="1"/>
          <p:nvPr/>
        </p:nvSpPr>
        <p:spPr>
          <a:xfrm>
            <a:off x="2092416" y="2409826"/>
            <a:ext cx="8034020" cy="645160"/>
          </a:xfrm>
          <a:prstGeom prst="rect">
            <a:avLst/>
          </a:prstGeom>
          <a:noFill/>
        </p:spPr>
        <p:txBody>
          <a:bodyPr wrap="square" rtlCol="0" anchor="t">
            <a:spAutoFit/>
          </a:bodyPr>
          <a:lstStyle/>
          <a:p>
            <a:r>
              <a:rPr lang="zh-CN" altLang="en-US"/>
              <a:t>基于蚁群优化带来的启发式信息，让V_ab和V_ba分别为因果关系(a,b)和(b,a)的出现次数。 给定任意正积分μ，启发式信息如下：</a:t>
            </a:r>
          </a:p>
        </p:txBody>
      </p:sp>
      <p:sp>
        <p:nvSpPr>
          <p:cNvPr id="4" name="文本框 3"/>
          <p:cNvSpPr txBox="1"/>
          <p:nvPr/>
        </p:nvSpPr>
        <p:spPr>
          <a:xfrm>
            <a:off x="2565491" y="3397886"/>
            <a:ext cx="6991350" cy="2030095"/>
          </a:xfrm>
          <a:prstGeom prst="rect">
            <a:avLst/>
          </a:prstGeom>
          <a:noFill/>
        </p:spPr>
        <p:txBody>
          <a:bodyPr wrap="square" rtlCol="0" anchor="t">
            <a:spAutoFit/>
          </a:bodyPr>
          <a:lstStyle/>
          <a:p>
            <a:pPr marL="285750" indent="-285750">
              <a:buFont typeface="Wingdings" panose="05000000000000000000" charset="0"/>
              <a:buChar char="u"/>
            </a:pPr>
            <a:r>
              <a:rPr lang="zh-CN" altLang="en-US"/>
              <a:t>如果V_ab&lt;μ,V_ba&lt;μ,并且存在一个任务c满足V_ca&gt;0,V_cb&gt;0，然后将活动a和b添加到O(c)中的相同子集中，以便可以在它们之间建立选择关系;</a:t>
            </a:r>
          </a:p>
          <a:p>
            <a:pPr marL="285750" indent="-285750">
              <a:buFont typeface="Wingdings" panose="05000000000000000000" charset="0"/>
              <a:buChar char="u"/>
            </a:pPr>
            <a:r>
              <a:rPr lang="zh-CN" altLang="en-US"/>
              <a:t>如果|V_bc-V_cd |&lt;μ,并且存在一个任务c满足V_bd&gt;0,V_cd&gt;0，然后将活动b和c添加到O(d)中的相同子集中，以便可以在它们之间建立并行关系;</a:t>
            </a:r>
          </a:p>
          <a:p>
            <a:pPr marL="285750" indent="-285750">
              <a:buFont typeface="Wingdings" panose="05000000000000000000" charset="0"/>
              <a:buChar char="u"/>
            </a:pPr>
            <a:r>
              <a:rPr lang="zh-CN" altLang="en-US"/>
              <a:t>其他情况下，执行If(a,b)∈C,then C=C-(a,b);</a:t>
            </a:r>
          </a:p>
        </p:txBody>
      </p:sp>
      <p:sp>
        <p:nvSpPr>
          <p:cNvPr id="16" name="文本框 38"/>
          <p:cNvSpPr txBox="1">
            <a:spLocks noChangeArrowheads="1"/>
          </p:cNvSpPr>
          <p:nvPr/>
        </p:nvSpPr>
        <p:spPr bwMode="auto">
          <a:xfrm>
            <a:off x="3455790" y="1613218"/>
            <a:ext cx="5210751"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Colony genetic manipulation</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95957124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稻壳儿小白白(http://dwz.cn/Wu2UP)"/>
          <p:cNvSpPr txBox="1">
            <a:spLocks noChangeArrowheads="1"/>
          </p:cNvSpPr>
          <p:nvPr/>
        </p:nvSpPr>
        <p:spPr bwMode="auto">
          <a:xfrm>
            <a:off x="453509"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频率分贝图</a:t>
            </a:r>
            <a:endParaRPr lang="en-US" altLang="zh-CN" sz="1400" dirty="0">
              <a:solidFill>
                <a:schemeClr val="bg1"/>
              </a:solidFill>
              <a:sym typeface="Arial" panose="020B0604020202020204" pitchFamily="34" charset="0"/>
            </a:endParaRPr>
          </a:p>
        </p:txBody>
      </p:sp>
      <p:sp>
        <p:nvSpPr>
          <p:cNvPr id="9228" name="稻壳儿小白白(http://dwz.cn/Wu2UP)"/>
          <p:cNvSpPr txBox="1">
            <a:spLocks noChangeArrowheads="1"/>
          </p:cNvSpPr>
          <p:nvPr/>
        </p:nvSpPr>
        <p:spPr bwMode="auto">
          <a:xfrm>
            <a:off x="10513853" y="5280659"/>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应用</a:t>
            </a:r>
            <a:r>
              <a:rPr lang="en-US" altLang="zh-CN" b="1" dirty="0">
                <a:solidFill>
                  <a:schemeClr val="bg1"/>
                </a:solidFill>
                <a:sym typeface="Arial" panose="020B0604020202020204" pitchFamily="34" charset="0"/>
              </a:rPr>
              <a:t>HRTF</a:t>
            </a:r>
            <a:r>
              <a:rPr lang="zh-CN" altLang="en-US" b="1" dirty="0">
                <a:solidFill>
                  <a:schemeClr val="bg1"/>
                </a:solidFill>
                <a:sym typeface="Arial" panose="020B0604020202020204" pitchFamily="34" charset="0"/>
              </a:rPr>
              <a:t>后</a:t>
            </a:r>
            <a:endParaRPr lang="en-US" altLang="zh-CN" b="1" dirty="0">
              <a:solidFill>
                <a:schemeClr val="bg1"/>
              </a:solidFill>
              <a:sym typeface="Arial" panose="020B0604020202020204" pitchFamily="34" charset="0"/>
            </a:endParaRPr>
          </a:p>
        </p:txBody>
      </p:sp>
      <p:sp>
        <p:nvSpPr>
          <p:cNvPr id="9229" name="稻壳儿小白白(http://dwz.cn/Wu2UP)"/>
          <p:cNvSpPr txBox="1">
            <a:spLocks noChangeArrowheads="1"/>
          </p:cNvSpPr>
          <p:nvPr/>
        </p:nvSpPr>
        <p:spPr bwMode="auto">
          <a:xfrm>
            <a:off x="9532955" y="5607781"/>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4" name="文本框 3"/>
          <p:cNvSpPr txBox="1"/>
          <p:nvPr/>
        </p:nvSpPr>
        <p:spPr>
          <a:xfrm>
            <a:off x="2964089" y="2257109"/>
            <a:ext cx="7109460" cy="645160"/>
          </a:xfrm>
          <a:prstGeom prst="rect">
            <a:avLst/>
          </a:prstGeom>
          <a:noFill/>
        </p:spPr>
        <p:txBody>
          <a:bodyPr wrap="square" rtlCol="0" anchor="t">
            <a:spAutoFit/>
          </a:bodyPr>
          <a:lstStyle/>
          <a:p>
            <a:r>
              <a:rPr lang="zh-CN" altLang="en-US" dirty="0"/>
              <a:t>作者通过使用电话公司的维护日志作为实验日志，运用他们提出来的挖掘算法得到一个过程模型。如下图所示：</a:t>
            </a:r>
            <a:endParaRPr lang="en-US" altLang="zh-CN" dirty="0"/>
          </a:p>
        </p:txBody>
      </p:sp>
      <p:pic>
        <p:nvPicPr>
          <p:cNvPr id="5" name="图片 4"/>
          <p:cNvPicPr>
            <a:picLocks noChangeAspect="1"/>
          </p:cNvPicPr>
          <p:nvPr/>
        </p:nvPicPr>
        <p:blipFill>
          <a:blip r:embed="rId3"/>
          <a:stretch>
            <a:fillRect/>
          </a:stretch>
        </p:blipFill>
        <p:spPr>
          <a:xfrm>
            <a:off x="972360" y="3277549"/>
            <a:ext cx="10249535" cy="2484120"/>
          </a:xfrm>
          <a:prstGeom prst="rect">
            <a:avLst/>
          </a:prstGeom>
        </p:spPr>
      </p:pic>
      <p:sp>
        <p:nvSpPr>
          <p:cNvPr id="16" name="文本框 38"/>
          <p:cNvSpPr txBox="1">
            <a:spLocks noChangeArrowheads="1"/>
          </p:cNvSpPr>
          <p:nvPr/>
        </p:nvSpPr>
        <p:spPr bwMode="auto">
          <a:xfrm>
            <a:off x="3895925" y="1547499"/>
            <a:ext cx="440240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实验</a:t>
            </a:r>
            <a:r>
              <a:rPr lang="en-US" altLang="zh-CN" sz="2800" b="1" dirty="0">
                <a:solidFill>
                  <a:srgbClr val="4B5E75"/>
                </a:solidFill>
                <a:sym typeface="Arial" panose="020B0604020202020204" pitchFamily="34" charset="0"/>
              </a:rPr>
              <a:t>&amp;</a:t>
            </a:r>
            <a:r>
              <a:rPr lang="zh-CN" altLang="en-US" sz="2800" b="1" dirty="0">
                <a:solidFill>
                  <a:srgbClr val="4B5E75"/>
                </a:solidFill>
                <a:sym typeface="Arial" panose="020B0604020202020204" pitchFamily="34" charset="0"/>
              </a:rPr>
              <a:t>结果</a:t>
            </a:r>
          </a:p>
        </p:txBody>
      </p:sp>
      <p:grpSp>
        <p:nvGrpSpPr>
          <p:cNvPr id="17" name="组合 53"/>
          <p:cNvGrpSpPr/>
          <p:nvPr/>
        </p:nvGrpSpPr>
        <p:grpSpPr bwMode="auto">
          <a:xfrm>
            <a:off x="244475" y="111125"/>
            <a:ext cx="6295662" cy="611188"/>
            <a:chOff x="0" y="0"/>
            <a:chExt cx="6296033" cy="611426"/>
          </a:xfrm>
        </p:grpSpPr>
        <p:grpSp>
          <p:nvGrpSpPr>
            <p:cNvPr id="18" name="组合 56"/>
            <p:cNvGrpSpPr/>
            <p:nvPr/>
          </p:nvGrpSpPr>
          <p:grpSpPr bwMode="auto">
            <a:xfrm>
              <a:off x="0" y="0"/>
              <a:ext cx="611426" cy="611426"/>
              <a:chOff x="0" y="0"/>
              <a:chExt cx="3020798" cy="3020798"/>
            </a:xfrm>
          </p:grpSpPr>
          <p:pic>
            <p:nvPicPr>
              <p:cNvPr id="21"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9"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0"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23"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26096309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59"/>
          <p:cNvSpPr txBox="1">
            <a:spLocks noChangeArrowheads="1"/>
          </p:cNvSpPr>
          <p:nvPr/>
        </p:nvSpPr>
        <p:spPr bwMode="auto">
          <a:xfrm>
            <a:off x="201295" y="186055"/>
            <a:ext cx="8623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2.2.2</a:t>
            </a:r>
            <a:endParaRPr lang="zh-CN" altLang="en-US" sz="2400" b="1" dirty="0">
              <a:solidFill>
                <a:schemeClr val="bg1"/>
              </a:solidFill>
              <a:cs typeface="Vrinda" panose="020B0502040204020203" pitchFamily="34" charset="0"/>
              <a:sym typeface="Arial" panose="020B0604020202020204" pitchFamily="34" charset="0"/>
            </a:endParaRPr>
          </a:p>
        </p:txBody>
      </p:sp>
      <p:pic>
        <p:nvPicPr>
          <p:cNvPr id="8" name="图片 7"/>
          <p:cNvPicPr>
            <a:picLocks noChangeAspect="1"/>
          </p:cNvPicPr>
          <p:nvPr/>
        </p:nvPicPr>
        <p:blipFill>
          <a:blip r:embed="rId3"/>
          <a:stretch>
            <a:fillRect/>
          </a:stretch>
        </p:blipFill>
        <p:spPr>
          <a:xfrm>
            <a:off x="819061" y="2146936"/>
            <a:ext cx="6471920" cy="3677920"/>
          </a:xfrm>
          <a:prstGeom prst="rect">
            <a:avLst/>
          </a:prstGeom>
        </p:spPr>
      </p:pic>
      <p:sp>
        <p:nvSpPr>
          <p:cNvPr id="9" name="文本框 8"/>
          <p:cNvSpPr txBox="1"/>
          <p:nvPr/>
        </p:nvSpPr>
        <p:spPr>
          <a:xfrm>
            <a:off x="8350796" y="2146936"/>
            <a:ext cx="3079750" cy="3969385"/>
          </a:xfrm>
          <a:prstGeom prst="rect">
            <a:avLst/>
          </a:prstGeom>
          <a:noFill/>
        </p:spPr>
        <p:txBody>
          <a:bodyPr wrap="square" rtlCol="0">
            <a:spAutoFit/>
          </a:bodyPr>
          <a:lstStyle/>
          <a:p>
            <a:r>
              <a:rPr lang="zh-CN" altLang="en-US"/>
              <a:t>实验结果：显然遗传算法的时间成本明显高于提出的方法。</a:t>
            </a:r>
          </a:p>
          <a:p>
            <a:r>
              <a:rPr lang="zh-CN" altLang="en-US"/>
              <a:t>结论：改进的混合遗传算法本质上与遗传算法类似，但该算法的搜索空间相对较小，挖掘效率高于遗传算法。关于挖掘重复任务，尽管引入免疫算法和ACA指导更有效地搜索最优解，但复杂日志挖掘的准确性仍有待提高。 此外，它不足以解决非自由选择结构，这是我们在未来的工作中所关注的。</a:t>
            </a:r>
          </a:p>
        </p:txBody>
      </p:sp>
      <p:sp>
        <p:nvSpPr>
          <p:cNvPr id="12" name="文本框 38"/>
          <p:cNvSpPr txBox="1">
            <a:spLocks noChangeArrowheads="1"/>
          </p:cNvSpPr>
          <p:nvPr/>
        </p:nvSpPr>
        <p:spPr bwMode="auto">
          <a:xfrm>
            <a:off x="4055021" y="994525"/>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实验</a:t>
            </a:r>
            <a:r>
              <a:rPr lang="en-US" altLang="zh-CN" sz="2800" b="1" dirty="0">
                <a:solidFill>
                  <a:srgbClr val="4B5E75"/>
                </a:solidFill>
                <a:sym typeface="Arial" panose="020B0604020202020204" pitchFamily="34" charset="0"/>
              </a:rPr>
              <a:t>&amp;</a:t>
            </a:r>
            <a:r>
              <a:rPr lang="zh-CN" altLang="en-US" sz="2800" b="1" dirty="0">
                <a:solidFill>
                  <a:srgbClr val="4B5E75"/>
                </a:solidFill>
                <a:sym typeface="Arial" panose="020B0604020202020204" pitchFamily="34" charset="0"/>
              </a:rPr>
              <a:t>结论</a:t>
            </a:r>
          </a:p>
        </p:txBody>
      </p:sp>
      <p:grpSp>
        <p:nvGrpSpPr>
          <p:cNvPr id="13" name="组合 53"/>
          <p:cNvGrpSpPr/>
          <p:nvPr/>
        </p:nvGrpSpPr>
        <p:grpSpPr bwMode="auto">
          <a:xfrm>
            <a:off x="244475" y="111125"/>
            <a:ext cx="6295662" cy="611188"/>
            <a:chOff x="0" y="0"/>
            <a:chExt cx="6296033" cy="611426"/>
          </a:xfrm>
        </p:grpSpPr>
        <p:grpSp>
          <p:nvGrpSpPr>
            <p:cNvPr id="14" name="组合 56"/>
            <p:cNvGrpSpPr/>
            <p:nvPr/>
          </p:nvGrpSpPr>
          <p:grpSpPr bwMode="auto">
            <a:xfrm>
              <a:off x="0" y="0"/>
              <a:ext cx="611426" cy="611426"/>
              <a:chOff x="0" y="0"/>
              <a:chExt cx="3020798" cy="3020798"/>
            </a:xfrm>
          </p:grpSpPr>
          <p:pic>
            <p:nvPicPr>
              <p:cNvPr id="17"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5"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6" name="文本框 62"/>
            <p:cNvSpPr txBox="1">
              <a:spLocks noChangeArrowheads="1"/>
            </p:cNvSpPr>
            <p:nvPr/>
          </p:nvSpPr>
          <p:spPr bwMode="auto">
            <a:xfrm>
              <a:off x="679914" y="13297"/>
              <a:ext cx="5616119"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基于改进混合遗传算法的过程挖掘</a:t>
              </a:r>
            </a:p>
          </p:txBody>
        </p:sp>
      </p:grpSp>
      <p:sp>
        <p:nvSpPr>
          <p:cNvPr id="19"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2.2</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412492822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3600" dirty="0">
                <a:solidFill>
                  <a:srgbClr val="595959"/>
                </a:solidFill>
                <a:sym typeface="Arial" panose="020B0604020202020204" pitchFamily="34" charset="0"/>
              </a:rPr>
              <a:t>3.</a:t>
            </a:r>
            <a:r>
              <a:rPr lang="zh-CN" altLang="en-US" sz="3600" dirty="0">
                <a:solidFill>
                  <a:srgbClr val="595959"/>
                </a:solidFill>
                <a:sym typeface="Arial" panose="020B0604020202020204" pitchFamily="34" charset="0"/>
              </a:rPr>
              <a:t>基于活动间依赖图的挖掘算法</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Process Discovery from Dependence-Complete Event Logs</a:t>
            </a: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朱泽磊 </a:t>
            </a:r>
            <a:r>
              <a:rPr lang="en-US" altLang="zh-CN" sz="2400" dirty="0">
                <a:solidFill>
                  <a:srgbClr val="595959"/>
                </a:solidFill>
                <a:sym typeface="Arial" panose="020B0604020202020204" pitchFamily="34" charset="0"/>
              </a:rPr>
              <a:t>16340317</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800" b="1" dirty="0">
                  <a:solidFill>
                    <a:srgbClr val="4B5E75"/>
                  </a:solidFill>
                  <a:sym typeface="Arial" panose="020B0604020202020204" pitchFamily="34" charset="0"/>
                </a:rPr>
                <a:t>基于活动间依赖图的挖掘算法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p>
        </p:txBody>
      </p:sp>
    </p:spTree>
    <p:extLst>
      <p:ext uri="{BB962C8B-B14F-4D97-AF65-F5344CB8AC3E}">
        <p14:creationId xmlns:p14="http://schemas.microsoft.com/office/powerpoint/2010/main" val="300988568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过程挖掘的定义：过程挖掘是指那些从实际执行集合中提取出结构化过程描述的方法。从日志数据中抽取信息，并且建立清晰的过程模型，同时要保证构建的过程模型与实际的过程执行过程保持一致。</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过程挖掘算法最早是由</a:t>
            </a:r>
            <a:r>
              <a:rPr lang="en-US" altLang="zh-CN" sz="2400" dirty="0">
                <a:solidFill>
                  <a:srgbClr val="595959"/>
                </a:solidFill>
                <a:sym typeface="Arial" panose="020B0604020202020204" pitchFamily="34" charset="0"/>
              </a:rPr>
              <a:t>Cook</a:t>
            </a:r>
            <a:r>
              <a:rPr lang="zh-CN" altLang="en-US" sz="2400" dirty="0">
                <a:solidFill>
                  <a:srgbClr val="595959"/>
                </a:solidFill>
                <a:sym typeface="Arial" panose="020B0604020202020204" pitchFamily="34" charset="0"/>
              </a:rPr>
              <a:t>和</a:t>
            </a:r>
            <a:r>
              <a:rPr lang="en-US" altLang="zh-CN" sz="2400" dirty="0">
                <a:solidFill>
                  <a:srgbClr val="595959"/>
                </a:solidFill>
                <a:sym typeface="Arial" panose="020B0604020202020204" pitchFamily="34" charset="0"/>
              </a:rPr>
              <a:t>Wolf</a:t>
            </a:r>
            <a:r>
              <a:rPr lang="zh-CN" altLang="en-US" sz="2400" dirty="0">
                <a:solidFill>
                  <a:srgbClr val="595959"/>
                </a:solidFill>
                <a:sym typeface="Arial" panose="020B0604020202020204" pitchFamily="34" charset="0"/>
              </a:rPr>
              <a:t>提出的，他们发现：过程日志的记录是基于一个一个完整的事件，那么只要找到一种对日志分析的算法，在软件设计时就可以直接利用过程运行的真实记录，客观地重现事件过程，从而避免由于业务顾问和管理者的主观原因导致软件设计的失败。</a:t>
            </a:r>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4008438" cy="611188"/>
            <a:chOff x="0" y="0"/>
            <a:chExt cx="400867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1</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341582583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277050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5631180" y="245332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849185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3030855" y="269938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8709343" y="267239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5913755" y="270891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2454743" y="3570922"/>
            <a:ext cx="14935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这种算法先是假设其日志中的每一个活动都是分离的，也就是说没有两个活动是同时进行的，这样便使得活动之间有了一定的先后关系，从而构造活动之间的依赖性</a:t>
            </a:r>
            <a:endParaRPr lang="en-US" altLang="zh-CN" sz="1200" b="1" dirty="0"/>
          </a:p>
        </p:txBody>
      </p:sp>
      <p:sp>
        <p:nvSpPr>
          <p:cNvPr id="11285" name="稻壳儿小白白(http://dwz.cn/Wu2UP)"/>
          <p:cNvSpPr txBox="1">
            <a:spLocks noChangeArrowheads="1"/>
          </p:cNvSpPr>
          <p:nvPr/>
        </p:nvSpPr>
        <p:spPr bwMode="auto">
          <a:xfrm>
            <a:off x="5433695" y="3570922"/>
            <a:ext cx="13843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挖掘出的模型用有向无循环图的形式来表示，图中的节点表示流程中的活动或者状态，而联接各个活动的有向弧则表示活动间的先后依赖关系</a:t>
            </a:r>
            <a:endParaRPr lang="en-US" altLang="zh-CN" sz="1200" dirty="0"/>
          </a:p>
        </p:txBody>
      </p:sp>
      <p:sp>
        <p:nvSpPr>
          <p:cNvPr id="11287" name="稻壳儿小白白(http://dwz.cn/Wu2UP)"/>
          <p:cNvSpPr txBox="1">
            <a:spLocks noChangeArrowheads="1"/>
          </p:cNvSpPr>
          <p:nvPr/>
        </p:nvSpPr>
        <p:spPr bwMode="auto">
          <a:xfrm>
            <a:off x="8302308" y="3570922"/>
            <a:ext cx="13843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最初这种算法要求流程中不存在循环，后来 </a:t>
            </a:r>
            <a:r>
              <a:rPr lang="en-US" altLang="zh-CN" sz="1200" dirty="0"/>
              <a:t>Agrawal </a:t>
            </a:r>
            <a:r>
              <a:rPr lang="zh-CN" altLang="en-US" sz="1200" dirty="0"/>
              <a:t>在改进算法中处理了部分的循环问题。这种算法以能清楚表达活动间关系为基本目标，用有向图来表示，故而比较直观、容易理解</a:t>
            </a:r>
            <a:endParaRPr lang="en-US" altLang="zh-CN" sz="1200" dirty="0"/>
          </a:p>
        </p:txBody>
      </p:sp>
      <p:grpSp>
        <p:nvGrpSpPr>
          <p:cNvPr id="11298" name="组合 53"/>
          <p:cNvGrpSpPr/>
          <p:nvPr/>
        </p:nvGrpSpPr>
        <p:grpSpPr bwMode="auto">
          <a:xfrm>
            <a:off x="200988" y="111125"/>
            <a:ext cx="7668127" cy="611189"/>
            <a:chOff x="-43490" y="0"/>
            <a:chExt cx="7668580"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2.3</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4" y="26637"/>
              <a:ext cx="6945176"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基于活动间依赖图的挖掘算法</a:t>
              </a:r>
            </a:p>
          </p:txBody>
        </p:sp>
      </p:grpSp>
      <p:sp>
        <p:nvSpPr>
          <p:cNvPr id="17" name="文本框 38"/>
          <p:cNvSpPr txBox="1">
            <a:spLocks noChangeArrowheads="1"/>
          </p:cNvSpPr>
          <p:nvPr/>
        </p:nvSpPr>
        <p:spPr bwMode="auto">
          <a:xfrm>
            <a:off x="3851459" y="1194822"/>
            <a:ext cx="4402404" cy="52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基本介绍</a:t>
            </a:r>
          </a:p>
        </p:txBody>
      </p:sp>
    </p:spTree>
    <p:extLst>
      <p:ext uri="{BB962C8B-B14F-4D97-AF65-F5344CB8AC3E}">
        <p14:creationId xmlns:p14="http://schemas.microsoft.com/office/powerpoint/2010/main" val="149097553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过程挖掘被用来从事件日志中提取过程模型，但是并不是所有的事件日志都可以满足全局完整性的要求，当日志不能满足全局或局部完整性标准时，可能无法提取适当的流程，为了解决这个问题，作者提出了基于依赖完整性的过程性挖掘。</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该方法的三大步骤主要是首先对日志进行预处理（去除噪声），然后对不同的路径进行依赖分析以捕获动态依赖图及</a:t>
            </a:r>
          </a:p>
          <a:p>
            <a:pPr eaLnBrk="1" hangingPunct="1"/>
            <a:r>
              <a:rPr lang="zh-CN" altLang="en-US" sz="2400" dirty="0">
                <a:solidFill>
                  <a:srgbClr val="595959"/>
                </a:solidFill>
                <a:sym typeface="Arial" panose="020B0604020202020204" pitchFamily="34" charset="0"/>
              </a:rPr>
              <a:t>其依赖关系，最后推导过程模型。</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zh-CN" altLang="en-US"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2278533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全局完整性：若存在一个过程模型可以准确描述日志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中的行为，令</a:t>
            </a:r>
            <a:r>
              <a:rPr lang="en-US" altLang="zh-CN" sz="2400" dirty="0">
                <a:solidFill>
                  <a:srgbClr val="595959"/>
                </a:solidFill>
                <a:sym typeface="Arial" panose="020B0604020202020204" pitchFamily="34" charset="0"/>
              </a:rPr>
              <a:t>T</a:t>
            </a:r>
            <a:r>
              <a:rPr lang="zh-CN" altLang="en-US" sz="2400" dirty="0">
                <a:solidFill>
                  <a:srgbClr val="595959"/>
                </a:solidFill>
                <a:sym typeface="Arial" panose="020B0604020202020204" pitchFamily="34" charset="0"/>
              </a:rPr>
              <a:t>为过程模型中所有可能的路径的集合，若</a:t>
            </a:r>
            <a:r>
              <a:rPr lang="en-US" altLang="zh-CN" sz="2400" dirty="0">
                <a:solidFill>
                  <a:srgbClr val="595959"/>
                </a:solidFill>
                <a:sym typeface="Arial" panose="020B0604020202020204" pitchFamily="34" charset="0"/>
              </a:rPr>
              <a:t>L=T</a:t>
            </a:r>
            <a:r>
              <a:rPr lang="zh-CN" altLang="en-US" sz="2400" dirty="0">
                <a:solidFill>
                  <a:srgbClr val="595959"/>
                </a:solidFill>
                <a:sym typeface="Arial" panose="020B0604020202020204" pitchFamily="34" charset="0"/>
              </a:rPr>
              <a:t>则说日志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具有全局完整性。</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具体来说，对一个有</a:t>
            </a:r>
            <a:r>
              <a:rPr lang="en-US" altLang="zh-CN" sz="2400" dirty="0">
                <a:solidFill>
                  <a:srgbClr val="595959"/>
                </a:solidFill>
                <a:sym typeface="Arial" panose="020B0604020202020204" pitchFamily="34" charset="0"/>
              </a:rPr>
              <a:t>8</a:t>
            </a:r>
            <a:r>
              <a:rPr lang="zh-CN" altLang="en-US" sz="2400" dirty="0">
                <a:solidFill>
                  <a:srgbClr val="595959"/>
                </a:solidFill>
                <a:sym typeface="Arial" panose="020B0604020202020204" pitchFamily="34" charset="0"/>
              </a:rPr>
              <a:t>个并发活动的业务过程，如果需要包含这</a:t>
            </a:r>
            <a:r>
              <a:rPr lang="en-US" altLang="zh-CN" sz="2400" dirty="0">
                <a:solidFill>
                  <a:srgbClr val="595959"/>
                </a:solidFill>
                <a:sym typeface="Arial" panose="020B0604020202020204" pitchFamily="34" charset="0"/>
              </a:rPr>
              <a:t>8</a:t>
            </a:r>
            <a:r>
              <a:rPr lang="zh-CN" altLang="en-US" sz="2400" dirty="0">
                <a:solidFill>
                  <a:srgbClr val="595959"/>
                </a:solidFill>
                <a:sym typeface="Arial" panose="020B0604020202020204" pitchFamily="34" charset="0"/>
              </a:rPr>
              <a:t>个活动的所有排列情况，那么最少需要有</a:t>
            </a:r>
            <a:r>
              <a:rPr lang="en-US" altLang="zh-CN" sz="2400" dirty="0">
                <a:solidFill>
                  <a:srgbClr val="595959"/>
                </a:solidFill>
                <a:sym typeface="Arial" panose="020B0604020202020204" pitchFamily="34" charset="0"/>
              </a:rPr>
              <a:t>8! = 40320</a:t>
            </a:r>
            <a:r>
              <a:rPr lang="zh-CN" altLang="en-US" sz="2400" dirty="0">
                <a:solidFill>
                  <a:srgbClr val="595959"/>
                </a:solidFill>
                <a:sym typeface="Arial" panose="020B0604020202020204" pitchFamily="34" charset="0"/>
              </a:rPr>
              <a:t>个不同的时间轨迹。而在事实上，如果业务过程中存在循环等结构，循环可能发生无数次，那么便有无数种轨迹。所以说日志包含模型的所有行为是几乎不可能的，全局完备性的要求过于严格，且基于全局完备性挖掘出的结果模型通常过拟合。</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31148239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104390" y="1460251"/>
            <a:ext cx="834009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局部完整性：如果将日志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看作是直接顺序序列的集合（直接顺序序列是活动的序列对，如</a:t>
            </a:r>
            <a:r>
              <a:rPr lang="en-US" altLang="zh-CN" sz="2400" dirty="0">
                <a:solidFill>
                  <a:srgbClr val="595959"/>
                </a:solidFill>
                <a:sym typeface="Arial" panose="020B0604020202020204" pitchFamily="34" charset="0"/>
              </a:rPr>
              <a:t>&lt;</a:t>
            </a:r>
            <a:r>
              <a:rPr lang="en-US" altLang="zh-CN" sz="2400" dirty="0" err="1">
                <a:solidFill>
                  <a:srgbClr val="595959"/>
                </a:solidFill>
                <a:sym typeface="Arial" panose="020B0604020202020204" pitchFamily="34" charset="0"/>
              </a:rPr>
              <a:t>a,b</a:t>
            </a:r>
            <a:r>
              <a:rPr lang="en-US" altLang="zh-CN" sz="2400" dirty="0">
                <a:solidFill>
                  <a:srgbClr val="595959"/>
                </a:solidFill>
                <a:sym typeface="Arial" panose="020B0604020202020204" pitchFamily="34" charset="0"/>
              </a:rPr>
              <a:t>&gt;</a:t>
            </a:r>
            <a:r>
              <a:rPr lang="zh-CN" altLang="en-US" sz="2400" dirty="0">
                <a:solidFill>
                  <a:srgbClr val="595959"/>
                </a:solidFill>
                <a:sym typeface="Arial" panose="020B0604020202020204" pitchFamily="34" charset="0"/>
              </a:rPr>
              <a:t>），我们假定有一个可以准确描述日志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中行为的过程模型，</a:t>
            </a:r>
            <a:r>
              <a:rPr lang="en-US" altLang="zh-CN" sz="2400" dirty="0">
                <a:solidFill>
                  <a:srgbClr val="595959"/>
                </a:solidFill>
                <a:sym typeface="Arial" panose="020B0604020202020204" pitchFamily="34" charset="0"/>
              </a:rPr>
              <a:t>O</a:t>
            </a:r>
            <a:r>
              <a:rPr lang="zh-CN" altLang="en-US" sz="2400" dirty="0">
                <a:solidFill>
                  <a:srgbClr val="595959"/>
                </a:solidFill>
                <a:sym typeface="Arial" panose="020B0604020202020204" pitchFamily="34" charset="0"/>
              </a:rPr>
              <a:t>是过程模型中所有可能的直接顺序序列集合，如</a:t>
            </a:r>
            <a:r>
              <a:rPr lang="en-US" altLang="zh-CN" sz="2400" dirty="0">
                <a:solidFill>
                  <a:srgbClr val="595959"/>
                </a:solidFill>
                <a:sym typeface="Arial" panose="020B0604020202020204" pitchFamily="34" charset="0"/>
              </a:rPr>
              <a:t>L=O</a:t>
            </a:r>
            <a:r>
              <a:rPr lang="zh-CN" altLang="en-US" sz="2400" dirty="0">
                <a:solidFill>
                  <a:srgbClr val="595959"/>
                </a:solidFill>
                <a:sym typeface="Arial" panose="020B0604020202020204" pitchFamily="34" charset="0"/>
              </a:rPr>
              <a:t>，则</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是局部完备的。</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例如路径</a:t>
            </a:r>
            <a:r>
              <a:rPr lang="en-US" altLang="zh-CN" sz="2400" dirty="0">
                <a:solidFill>
                  <a:srgbClr val="595959"/>
                </a:solidFill>
                <a:sym typeface="Arial" panose="020B0604020202020204" pitchFamily="34" charset="0"/>
              </a:rPr>
              <a:t>1=A1 A2 A3 A4 </a:t>
            </a:r>
            <a:r>
              <a:rPr lang="zh-CN" altLang="en-US" sz="2400" dirty="0">
                <a:solidFill>
                  <a:srgbClr val="595959"/>
                </a:solidFill>
                <a:sym typeface="Arial" panose="020B0604020202020204" pitchFamily="34" charset="0"/>
              </a:rPr>
              <a:t>中存在的直接顺序序列</a:t>
            </a:r>
            <a:endParaRPr lang="en-US" altLang="zh-CN" sz="24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&lt;A1,A2&gt; &lt;A2,A3&gt; &lt;A3,A4&gt;</a:t>
            </a:r>
          </a:p>
          <a:p>
            <a:pPr eaLnBrk="1" hangingPunct="1"/>
            <a:r>
              <a:rPr lang="zh-CN" altLang="en-US" sz="2400" dirty="0">
                <a:solidFill>
                  <a:srgbClr val="595959"/>
                </a:solidFill>
                <a:sym typeface="Arial" panose="020B0604020202020204" pitchFamily="34" charset="0"/>
              </a:rPr>
              <a:t>在另外两条路径中也可反映出来：</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路径</a:t>
            </a:r>
            <a:r>
              <a:rPr lang="en-US" altLang="zh-CN" sz="2400" dirty="0">
                <a:solidFill>
                  <a:srgbClr val="595959"/>
                </a:solidFill>
                <a:sym typeface="Arial" panose="020B0604020202020204" pitchFamily="34" charset="0"/>
              </a:rPr>
              <a:t>2=A4 A1 A2 A3 </a:t>
            </a:r>
          </a:p>
          <a:p>
            <a:pPr eaLnBrk="1" hangingPunct="1"/>
            <a:r>
              <a:rPr lang="zh-CN" altLang="en-US" sz="2400" dirty="0">
                <a:solidFill>
                  <a:srgbClr val="595959"/>
                </a:solidFill>
                <a:sym typeface="Arial" panose="020B0604020202020204" pitchFamily="34" charset="0"/>
              </a:rPr>
              <a:t>路径</a:t>
            </a:r>
            <a:r>
              <a:rPr lang="en-US" altLang="zh-CN" sz="2400" dirty="0">
                <a:solidFill>
                  <a:srgbClr val="595959"/>
                </a:solidFill>
                <a:sym typeface="Arial" panose="020B0604020202020204" pitchFamily="34" charset="0"/>
              </a:rPr>
              <a:t>3=A3 A4 A1 A2</a:t>
            </a:r>
          </a:p>
          <a:p>
            <a:pPr eaLnBrk="1" hangingPunct="1"/>
            <a:r>
              <a:rPr lang="zh-CN" altLang="en-US" sz="2400" dirty="0">
                <a:solidFill>
                  <a:srgbClr val="595959"/>
                </a:solidFill>
                <a:sym typeface="Arial" panose="020B0604020202020204" pitchFamily="34" charset="0"/>
              </a:rPr>
              <a:t>那么即使日志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中从未记录过路径</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，也包含了路径</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的直接顺序序列集合，所以局部完整性构成过程模型的要求比全局完整性低。</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82578461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992947" y="1128947"/>
            <a:ext cx="834009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依赖完整性：分区完整性是指将路径集合划分为多个非空等价类，每个类中至少存在一条路径在日志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中。基于分区完整性，本文提出的标准更弱的完整性概念。把日志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看作活动依赖的集合，令</a:t>
            </a:r>
            <a:r>
              <a:rPr lang="en-US" altLang="zh-CN" sz="2400" dirty="0">
                <a:solidFill>
                  <a:srgbClr val="595959"/>
                </a:solidFill>
                <a:sym typeface="Arial" panose="020B0604020202020204" pitchFamily="34" charset="0"/>
              </a:rPr>
              <a:t>P</a:t>
            </a:r>
            <a:r>
              <a:rPr lang="zh-CN" altLang="en-US" sz="2400" dirty="0">
                <a:solidFill>
                  <a:srgbClr val="595959"/>
                </a:solidFill>
                <a:sym typeface="Arial" panose="020B0604020202020204" pitchFamily="34" charset="0"/>
              </a:rPr>
              <a:t>是日志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的过程模型，假定</a:t>
            </a:r>
            <a:r>
              <a:rPr lang="en-US" altLang="zh-CN" sz="2400" dirty="0">
                <a:solidFill>
                  <a:srgbClr val="595959"/>
                </a:solidFill>
                <a:sym typeface="Arial" panose="020B0604020202020204" pitchFamily="34" charset="0"/>
              </a:rPr>
              <a:t>D</a:t>
            </a:r>
            <a:r>
              <a:rPr lang="zh-CN" altLang="en-US" sz="2400" dirty="0">
                <a:solidFill>
                  <a:srgbClr val="595959"/>
                </a:solidFill>
                <a:sym typeface="Arial" panose="020B0604020202020204" pitchFamily="34" charset="0"/>
              </a:rPr>
              <a:t>是</a:t>
            </a:r>
            <a:r>
              <a:rPr lang="en-US" altLang="zh-CN" sz="2400" dirty="0">
                <a:solidFill>
                  <a:srgbClr val="595959"/>
                </a:solidFill>
                <a:sym typeface="Arial" panose="020B0604020202020204" pitchFamily="34" charset="0"/>
              </a:rPr>
              <a:t>P</a:t>
            </a:r>
            <a:r>
              <a:rPr lang="zh-CN" altLang="en-US" sz="2400" dirty="0">
                <a:solidFill>
                  <a:srgbClr val="595959"/>
                </a:solidFill>
                <a:sym typeface="Arial" panose="020B0604020202020204" pitchFamily="34" charset="0"/>
              </a:rPr>
              <a:t>中所有活动依赖的集合。如果</a:t>
            </a:r>
            <a:r>
              <a:rPr lang="en-US" altLang="zh-CN" sz="2400" dirty="0">
                <a:solidFill>
                  <a:srgbClr val="595959"/>
                </a:solidFill>
                <a:sym typeface="Arial" panose="020B0604020202020204" pitchFamily="34" charset="0"/>
              </a:rPr>
              <a:t>L=D</a:t>
            </a:r>
            <a:r>
              <a:rPr lang="zh-CN" altLang="en-US" sz="2400" dirty="0">
                <a:solidFill>
                  <a:srgbClr val="595959"/>
                </a:solidFill>
                <a:sym typeface="Arial" panose="020B0604020202020204" pitchFamily="34" charset="0"/>
              </a:rPr>
              <a:t>，日志</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是依赖完备的。</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例如，一个有</a:t>
            </a:r>
            <a:r>
              <a:rPr lang="en-US" altLang="zh-CN" sz="2400" dirty="0">
                <a:solidFill>
                  <a:srgbClr val="595959"/>
                </a:solidFill>
                <a:sym typeface="Arial" panose="020B0604020202020204" pitchFamily="34" charset="0"/>
              </a:rPr>
              <a:t>4</a:t>
            </a:r>
            <a:r>
              <a:rPr lang="zh-CN" altLang="en-US" sz="2400" dirty="0">
                <a:solidFill>
                  <a:srgbClr val="595959"/>
                </a:solidFill>
                <a:sym typeface="Arial" panose="020B0604020202020204" pitchFamily="34" charset="0"/>
              </a:rPr>
              <a:t>个输出相同的并发活动</a:t>
            </a:r>
            <a:r>
              <a:rPr lang="en-US" altLang="zh-CN" sz="2400" dirty="0">
                <a:solidFill>
                  <a:srgbClr val="595959"/>
                </a:solidFill>
                <a:sym typeface="Arial" panose="020B0604020202020204" pitchFamily="34" charset="0"/>
              </a:rPr>
              <a:t>A1-A4</a:t>
            </a:r>
            <a:r>
              <a:rPr lang="zh-CN" altLang="en-US" sz="2400" dirty="0">
                <a:solidFill>
                  <a:srgbClr val="595959"/>
                </a:solidFill>
                <a:sym typeface="Arial" panose="020B0604020202020204" pitchFamily="34" charset="0"/>
              </a:rPr>
              <a:t>的过程，这些活动不同的交叉是不等价的。如果</a:t>
            </a:r>
            <a:r>
              <a:rPr lang="en-US" altLang="zh-CN" sz="2400" dirty="0">
                <a:solidFill>
                  <a:srgbClr val="595959"/>
                </a:solidFill>
                <a:sym typeface="Arial" panose="020B0604020202020204" pitchFamily="34" charset="0"/>
              </a:rPr>
              <a:t>L</a:t>
            </a:r>
            <a:r>
              <a:rPr lang="zh-CN" altLang="en-US" sz="2400" dirty="0">
                <a:solidFill>
                  <a:srgbClr val="595959"/>
                </a:solidFill>
                <a:sym typeface="Arial" panose="020B0604020202020204" pitchFamily="34" charset="0"/>
              </a:rPr>
              <a:t>包含 </a:t>
            </a:r>
            <a:r>
              <a:rPr lang="en-US" altLang="zh-CN" sz="2400" dirty="0">
                <a:solidFill>
                  <a:srgbClr val="595959"/>
                </a:solidFill>
                <a:sym typeface="Arial" panose="020B0604020202020204" pitchFamily="34" charset="0"/>
              </a:rPr>
              <a:t>4!=24 </a:t>
            </a:r>
            <a:r>
              <a:rPr lang="zh-CN" altLang="en-US" sz="2400" dirty="0">
                <a:solidFill>
                  <a:srgbClr val="595959"/>
                </a:solidFill>
                <a:sym typeface="Arial" panose="020B0604020202020204" pitchFamily="34" charset="0"/>
              </a:rPr>
              <a:t>条路径，满足分区完备性标准，其中需要有</a:t>
            </a:r>
            <a:r>
              <a:rPr lang="en-US" altLang="zh-CN" sz="2400" dirty="0">
                <a:solidFill>
                  <a:srgbClr val="595959"/>
                </a:solidFill>
                <a:sym typeface="Arial" panose="020B0604020202020204" pitchFamily="34" charset="0"/>
              </a:rPr>
              <a:t>12</a:t>
            </a:r>
            <a:r>
              <a:rPr lang="zh-CN" altLang="en-US" sz="2400" dirty="0">
                <a:solidFill>
                  <a:srgbClr val="595959"/>
                </a:solidFill>
                <a:sym typeface="Arial" panose="020B0604020202020204" pitchFamily="34" charset="0"/>
              </a:rPr>
              <a:t>条活动依赖才能满足依赖完备性，然而我们有</a:t>
            </a:r>
            <a:r>
              <a:rPr lang="en-US" altLang="zh-CN" sz="2400" dirty="0">
                <a:solidFill>
                  <a:srgbClr val="595959"/>
                </a:solidFill>
                <a:sym typeface="Arial" panose="020B0604020202020204" pitchFamily="34" charset="0"/>
              </a:rPr>
              <a:t>5</a:t>
            </a:r>
            <a:r>
              <a:rPr lang="zh-CN" altLang="en-US" sz="2400" dirty="0">
                <a:solidFill>
                  <a:srgbClr val="595959"/>
                </a:solidFill>
                <a:sym typeface="Arial" panose="020B0604020202020204" pitchFamily="34" charset="0"/>
              </a:rPr>
              <a:t>条活动交叉就能获得</a:t>
            </a:r>
            <a:r>
              <a:rPr lang="en-US" altLang="zh-CN" sz="2400" dirty="0">
                <a:solidFill>
                  <a:srgbClr val="595959"/>
                </a:solidFill>
                <a:sym typeface="Arial" panose="020B0604020202020204" pitchFamily="34" charset="0"/>
              </a:rPr>
              <a:t>12</a:t>
            </a:r>
            <a:r>
              <a:rPr lang="zh-CN" altLang="en-US" sz="2400" dirty="0">
                <a:solidFill>
                  <a:srgbClr val="595959"/>
                </a:solidFill>
                <a:sym typeface="Arial" panose="020B0604020202020204" pitchFamily="34" charset="0"/>
              </a:rPr>
              <a:t>条活动依赖，即</a:t>
            </a:r>
            <a:endParaRPr lang="en-US" altLang="zh-CN" sz="24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A1 A2 A3 A4 , A2 A1 A4 A3 , A3 A1 A4 A2 , A4 A1 A2 A3 , </a:t>
            </a:r>
          </a:p>
          <a:p>
            <a:pPr eaLnBrk="1" hangingPunct="1"/>
            <a:r>
              <a:rPr lang="en-US" altLang="zh-CN" sz="2400" dirty="0">
                <a:solidFill>
                  <a:srgbClr val="595959"/>
                </a:solidFill>
                <a:sym typeface="Arial" panose="020B0604020202020204" pitchFamily="34" charset="0"/>
              </a:rPr>
              <a:t>A1 A3 A2 A4 </a:t>
            </a:r>
          </a:p>
          <a:p>
            <a:pPr eaLnBrk="1" hangingPunct="1"/>
            <a:r>
              <a:rPr lang="zh-CN" altLang="en-US" sz="2400" dirty="0">
                <a:solidFill>
                  <a:srgbClr val="595959"/>
                </a:solidFill>
                <a:sym typeface="Arial" panose="020B0604020202020204" pitchFamily="34" charset="0"/>
              </a:rPr>
              <a:t>因此依赖完备比分区完备要求更弱。</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16904860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077468" y="1615192"/>
            <a:ext cx="8340090"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sym typeface="Arial" panose="020B0604020202020204" pitchFamily="34" charset="0"/>
              </a:rPr>
              <a:t>与经典挖掘算法对比，检测是否可以从不完备的日志中挖掘出质量更好的过程模型。检测结果使用“日志一致”度量标准，即重现度、精确度、通用度、简单性四个标准。</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重现度：是指过程模型对日志执行路径的重现程度。</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精确度：是指过程模型重现日志路径的精确程度。</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通用性：是指未来将要出现的过程日志实例符合过程模型描述的概率。</a:t>
            </a:r>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简单性：是指过程模型的简单程度。</a:t>
            </a:r>
            <a:endParaRPr lang="en-US" altLang="zh-CN" sz="20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3" name="图片 2"/>
          <p:cNvPicPr>
            <a:picLocks noChangeAspect="1"/>
          </p:cNvPicPr>
          <p:nvPr/>
        </p:nvPicPr>
        <p:blipFill>
          <a:blip r:embed="rId5"/>
          <a:stretch>
            <a:fillRect/>
          </a:stretch>
        </p:blipFill>
        <p:spPr>
          <a:xfrm>
            <a:off x="1992946" y="4307974"/>
            <a:ext cx="6948831" cy="2671874"/>
          </a:xfrm>
          <a:prstGeom prst="rect">
            <a:avLst/>
          </a:prstGeom>
        </p:spPr>
      </p:pic>
      <p:sp>
        <p:nvSpPr>
          <p:cNvPr id="13" name="文本框 62"/>
          <p:cNvSpPr txBox="1">
            <a:spLocks noChangeArrowheads="1"/>
          </p:cNvSpPr>
          <p:nvPr/>
        </p:nvSpPr>
        <p:spPr bwMode="auto">
          <a:xfrm>
            <a:off x="3312725" y="840658"/>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依赖完整性算法效果检验</a:t>
            </a:r>
          </a:p>
        </p:txBody>
      </p:sp>
    </p:spTree>
    <p:extLst>
      <p:ext uri="{BB962C8B-B14F-4D97-AF65-F5344CB8AC3E}">
        <p14:creationId xmlns:p14="http://schemas.microsoft.com/office/powerpoint/2010/main" val="112519354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256043" y="1121537"/>
            <a:ext cx="834009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sym typeface="Arial" panose="020B0604020202020204" pitchFamily="34" charset="0"/>
              </a:rPr>
              <a:t>与经典挖掘算法对比，检测是否可以从不完备的日志中挖掘出质量更好的过程模型。检测结果使用“日志一致”度量标准，即重现度、精确度、通用度、简单性四个标准。</a:t>
            </a:r>
            <a:endParaRPr lang="en-US" altLang="zh-CN" sz="20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2" name="图片 1"/>
          <p:cNvPicPr>
            <a:picLocks noChangeAspect="1"/>
          </p:cNvPicPr>
          <p:nvPr/>
        </p:nvPicPr>
        <p:blipFill>
          <a:blip r:embed="rId5"/>
          <a:stretch>
            <a:fillRect/>
          </a:stretch>
        </p:blipFill>
        <p:spPr>
          <a:xfrm>
            <a:off x="1992946" y="2089082"/>
            <a:ext cx="8256587" cy="4678536"/>
          </a:xfrm>
          <a:prstGeom prst="rect">
            <a:avLst/>
          </a:prstGeom>
        </p:spPr>
      </p:pic>
      <p:sp>
        <p:nvSpPr>
          <p:cNvPr id="13" name="文本框 62"/>
          <p:cNvSpPr txBox="1">
            <a:spLocks noChangeArrowheads="1"/>
          </p:cNvSpPr>
          <p:nvPr/>
        </p:nvSpPr>
        <p:spPr bwMode="auto">
          <a:xfrm>
            <a:off x="3618613" y="609323"/>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依赖完整性算法效果检验</a:t>
            </a:r>
          </a:p>
        </p:txBody>
      </p:sp>
    </p:spTree>
    <p:extLst>
      <p:ext uri="{BB962C8B-B14F-4D97-AF65-F5344CB8AC3E}">
        <p14:creationId xmlns:p14="http://schemas.microsoft.com/office/powerpoint/2010/main" val="154948834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992947" y="2567902"/>
            <a:ext cx="834009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sym typeface="Arial" panose="020B0604020202020204" pitchFamily="34" charset="0"/>
              </a:rPr>
              <a:t>优点：通过实验验证，本文所述方法在日志完备性较低的情况下，生成的过程模型与完整日志的匹配度几乎高于所有的经典算法，效果十分理想，具有有效性和可行性。</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缺点：本文所述方法体系中并无噪声处理的部分，使用的是现有的噪声处理工具，如果可以研究出适合本文方法的过滤工具将产生更好的效果。</a:t>
            </a:r>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a:p>
            <a:pPr eaLnBrk="1" hangingPunct="1"/>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6068402" cy="611188"/>
            <a:chOff x="0" y="0"/>
            <a:chExt cx="606875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5388845"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基于依赖完整性的过程挖掘算法</a:t>
              </a: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2.3</a:t>
            </a:r>
            <a:endParaRPr lang="zh-CN" altLang="en-US" sz="2400" b="1" dirty="0">
              <a:solidFill>
                <a:srgbClr val="FFFFFF"/>
              </a:solidFill>
              <a:cs typeface="Vrinda" panose="020B0502040204020203" pitchFamily="34" charset="0"/>
              <a:sym typeface="Arial" panose="020B0604020202020204" pitchFamily="34" charset="0"/>
            </a:endParaRPr>
          </a:p>
        </p:txBody>
      </p:sp>
      <p:sp>
        <p:nvSpPr>
          <p:cNvPr id="12" name="文本框 62"/>
          <p:cNvSpPr txBox="1">
            <a:spLocks noChangeArrowheads="1"/>
          </p:cNvSpPr>
          <p:nvPr/>
        </p:nvSpPr>
        <p:spPr bwMode="auto">
          <a:xfrm>
            <a:off x="3468728" y="1666114"/>
            <a:ext cx="538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依赖完整性算法优缺点</a:t>
            </a:r>
          </a:p>
        </p:txBody>
      </p:sp>
    </p:spTree>
    <p:extLst>
      <p:ext uri="{BB962C8B-B14F-4D97-AF65-F5344CB8AC3E}">
        <p14:creationId xmlns:p14="http://schemas.microsoft.com/office/powerpoint/2010/main" val="165062471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267460" y="2644775"/>
            <a:ext cx="1083310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600" dirty="0">
                <a:solidFill>
                  <a:srgbClr val="595959"/>
                </a:solidFill>
                <a:sym typeface="Arial" panose="020B0604020202020204" pitchFamily="34" charset="0"/>
              </a:rPr>
              <a:t>        4.</a:t>
            </a:r>
            <a:r>
              <a:rPr lang="zh-CN" altLang="en-US" sz="3600" dirty="0">
                <a:solidFill>
                  <a:srgbClr val="595959"/>
                </a:solidFill>
                <a:sym typeface="Arial" panose="020B0604020202020204" pitchFamily="34" charset="0"/>
              </a:rPr>
              <a:t>基于协同训练策略的多视图聚类算法</a:t>
            </a:r>
          </a:p>
          <a:p>
            <a:pPr eaLnBrk="1" hangingPunct="1"/>
            <a:r>
              <a:rPr lang="zh-CN" altLang="en-US" sz="3600" dirty="0">
                <a:solidFill>
                  <a:srgbClr val="595959"/>
                </a:solidFill>
                <a:sym typeface="Arial" panose="020B0604020202020204" pitchFamily="34" charset="0"/>
              </a:rPr>
              <a:t>                      （</a:t>
            </a:r>
            <a:r>
              <a:rPr lang="en-US" altLang="zh-CN" sz="3600" dirty="0">
                <a:solidFill>
                  <a:srgbClr val="595959"/>
                </a:solidFill>
                <a:sym typeface="Arial" panose="020B0604020202020204" pitchFamily="34" charset="0"/>
              </a:rPr>
              <a:t>CoTraDic</a:t>
            </a:r>
            <a:r>
              <a:rPr lang="zh-CN" altLang="en-US" sz="3600" dirty="0">
                <a:solidFill>
                  <a:srgbClr val="595959"/>
                </a:solidFill>
                <a:sym typeface="Arial" panose="020B0604020202020204" pitchFamily="34" charset="0"/>
              </a:rPr>
              <a:t>算法）</a:t>
            </a:r>
          </a:p>
          <a:p>
            <a:pPr eaLnBrk="1" hangingPunct="1"/>
            <a:endParaRPr lang="zh-CN" altLang="en-US" sz="3600" dirty="0">
              <a:solidFill>
                <a:srgbClr val="595959"/>
              </a:solidFill>
              <a:sym typeface="Arial" panose="020B0604020202020204" pitchFamily="34" charset="0"/>
            </a:endParaRPr>
          </a:p>
          <a:p>
            <a:pPr eaLnBrk="1" hangingPunct="1"/>
            <a:r>
              <a:rPr lang="en-US" altLang="zh-CN" sz="2400" dirty="0">
                <a:solidFill>
                  <a:srgbClr val="595959"/>
                </a:solidFill>
                <a:sym typeface="Arial" panose="020B0604020202020204" pitchFamily="34" charset="0"/>
              </a:rPr>
              <a:t>     A Co-Training Strategy for Multiple View  Clustering in ProcessMining</a:t>
            </a:r>
          </a:p>
          <a:p>
            <a:pPr eaLnBrk="1" hangingPunct="1"/>
            <a:r>
              <a:rPr lang="en-US" altLang="zh-CN" sz="2400" dirty="0">
                <a:solidFill>
                  <a:srgbClr val="595959"/>
                </a:solidFill>
                <a:sym typeface="Arial" panose="020B0604020202020204" pitchFamily="34" charset="0"/>
              </a:rPr>
              <a:t>				</a:t>
            </a:r>
          </a:p>
          <a:p>
            <a:pPr eaLnBrk="1" hangingPunct="1"/>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陈曦 </a:t>
            </a:r>
            <a:r>
              <a:rPr lang="en-US" altLang="zh-CN" sz="2400" dirty="0">
                <a:solidFill>
                  <a:srgbClr val="595959"/>
                </a:solidFill>
                <a:sym typeface="Arial" panose="020B0604020202020204" pitchFamily="34" charset="0"/>
              </a:rPr>
              <a:t>16340036</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Tree>
    <p:extLst>
      <p:ext uri="{BB962C8B-B14F-4D97-AF65-F5344CB8AC3E}">
        <p14:creationId xmlns:p14="http://schemas.microsoft.com/office/powerpoint/2010/main" val="91208100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855091" y="4187667"/>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2186209" y="403288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3181572" y="3612199"/>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4513484" y="3456624"/>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5509641" y="3036730"/>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6840759" y="288036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7836122" y="2459673"/>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312959" y="4969511"/>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背景</a:t>
            </a:r>
          </a:p>
        </p:txBody>
      </p:sp>
      <p:sp>
        <p:nvSpPr>
          <p:cNvPr id="55307" name="稻壳儿小白白(http://dwz.cn/Wu2UP)"/>
          <p:cNvSpPr txBox="1">
            <a:spLocks noChangeArrowheads="1"/>
          </p:cNvSpPr>
          <p:nvPr/>
        </p:nvSpPr>
        <p:spPr bwMode="auto">
          <a:xfrm>
            <a:off x="2694209" y="4423412"/>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初步概念介绍</a:t>
            </a:r>
          </a:p>
        </p:txBody>
      </p:sp>
      <p:sp>
        <p:nvSpPr>
          <p:cNvPr id="55309" name="稻壳儿小白白(http://dwz.cn/Wu2UP)"/>
          <p:cNvSpPr txBox="1">
            <a:spLocks noChangeArrowheads="1"/>
          </p:cNvSpPr>
          <p:nvPr/>
        </p:nvSpPr>
        <p:spPr bwMode="auto">
          <a:xfrm>
            <a:off x="4975447" y="3847149"/>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rgbClr val="445469"/>
                </a:solidFill>
                <a:sym typeface="Arial" panose="020B0604020202020204" pitchFamily="34" charset="0"/>
              </a:rPr>
              <a:t>CoTraDic</a:t>
            </a:r>
            <a:r>
              <a:rPr lang="zh-CN" altLang="en-US" sz="1600" b="1" dirty="0">
                <a:solidFill>
                  <a:srgbClr val="445469"/>
                </a:solidFill>
                <a:sym typeface="Arial" panose="020B0604020202020204" pitchFamily="34" charset="0"/>
              </a:rPr>
              <a:t>算法</a:t>
            </a:r>
          </a:p>
        </p:txBody>
      </p:sp>
      <p:sp>
        <p:nvSpPr>
          <p:cNvPr id="55311" name="稻壳儿小白白(http://dwz.cn/Wu2UP)"/>
          <p:cNvSpPr txBox="1">
            <a:spLocks noChangeArrowheads="1"/>
          </p:cNvSpPr>
          <p:nvPr/>
        </p:nvSpPr>
        <p:spPr bwMode="auto">
          <a:xfrm>
            <a:off x="7412260" y="3266916"/>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rgbClr val="445469"/>
                </a:solidFill>
                <a:sym typeface="Arial" panose="020B0604020202020204" pitchFamily="34" charset="0"/>
              </a:rPr>
              <a:t>Consensus</a:t>
            </a:r>
            <a:r>
              <a:rPr lang="zh-CN" altLang="en-US" sz="1600" b="1" dirty="0">
                <a:solidFill>
                  <a:srgbClr val="445469"/>
                </a:solidFill>
                <a:sym typeface="Arial" panose="020B0604020202020204" pitchFamily="34" charset="0"/>
              </a:rPr>
              <a:t>算法</a:t>
            </a:r>
          </a:p>
        </p:txBody>
      </p:sp>
      <p:sp>
        <p:nvSpPr>
          <p:cNvPr id="23" name="稻壳儿小白白(http://dwz.cn/Wu2UP)"/>
          <p:cNvSpPr/>
          <p:nvPr/>
        </p:nvSpPr>
        <p:spPr bwMode="auto">
          <a:xfrm rot="5400000">
            <a:off x="10064180" y="1959135"/>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稻壳儿小白白(http://dwz.cn/Wu2UP)"/>
          <p:cNvSpPr>
            <a:spLocks noChangeArrowheads="1"/>
          </p:cNvSpPr>
          <p:nvPr/>
        </p:nvSpPr>
        <p:spPr bwMode="auto">
          <a:xfrm>
            <a:off x="11390537" y="190436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25" name="稻壳儿小白白(http://dwz.cn/Wu2UP)"/>
          <p:cNvSpPr txBox="1">
            <a:spLocks noChangeArrowheads="1"/>
          </p:cNvSpPr>
          <p:nvPr/>
        </p:nvSpPr>
        <p:spPr bwMode="auto">
          <a:xfrm>
            <a:off x="9522048" y="2740979"/>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效果评价</a:t>
            </a:r>
          </a:p>
        </p:txBody>
      </p:sp>
      <p:sp>
        <p:nvSpPr>
          <p:cNvPr id="26" name="稻壳儿小白白(http://dwz.cn/Wu2UP)"/>
          <p:cNvSpPr>
            <a:spLocks noChangeArrowheads="1"/>
          </p:cNvSpPr>
          <p:nvPr/>
        </p:nvSpPr>
        <p:spPr bwMode="auto">
          <a:xfrm>
            <a:off x="9151844" y="2379028"/>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539" y="88299"/>
              <a:ext cx="610906" cy="46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eaLnBrk="1" hangingPunct="1"/>
              <a:r>
                <a:rPr lang="en-US" altLang="zh-CN" sz="2400" b="1" dirty="0">
                  <a:solidFill>
                    <a:schemeClr val="bg1"/>
                  </a:solidFill>
                  <a:cs typeface="Vrinda" panose="020B0502040204020203" pitchFamily="34" charset="0"/>
                  <a:sym typeface="Arial" panose="020B0604020202020204" pitchFamily="34" charset="0"/>
                </a:rPr>
                <a:t>2.4</a:t>
              </a: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Tree>
    <p:custDataLst>
      <p:tags r:id="rId1"/>
    </p:custDataLst>
    <p:extLst>
      <p:ext uri="{BB962C8B-B14F-4D97-AF65-F5344CB8AC3E}">
        <p14:creationId xmlns:p14="http://schemas.microsoft.com/office/powerpoint/2010/main" val="69869984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稻壳儿小白白(http://dwz.cn/Wu2UP)"/>
          <p:cNvSpPr>
            <a:spLocks noChangeShapeType="1"/>
          </p:cNvSpPr>
          <p:nvPr/>
        </p:nvSpPr>
        <p:spPr bwMode="auto">
          <a:xfrm flipV="1">
            <a:off x="1533525" y="3571875"/>
            <a:ext cx="9166225" cy="0"/>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5" name="稻壳儿小白白(http://dwz.cn/Wu2UP)"/>
          <p:cNvSpPr>
            <a:spLocks noChangeShapeType="1"/>
          </p:cNvSpPr>
          <p:nvPr/>
        </p:nvSpPr>
        <p:spPr bwMode="auto">
          <a:xfrm flipV="1">
            <a:off x="5872163" y="1700213"/>
            <a:ext cx="0" cy="4021137"/>
          </a:xfrm>
          <a:prstGeom prst="line">
            <a:avLst/>
          </a:prstGeom>
          <a:noFill/>
          <a:ln w="12700" cmpd="sng">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3316" name="稻壳儿小白白(http://dwz.cn/Wu2UP)"/>
          <p:cNvSpPr>
            <a:spLocks noChangeArrowheads="1"/>
          </p:cNvSpPr>
          <p:nvPr/>
        </p:nvSpPr>
        <p:spPr bwMode="auto">
          <a:xfrm>
            <a:off x="1506538" y="20415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7" name="稻壳儿小白白(http://dwz.cn/Wu2UP)"/>
          <p:cNvSpPr>
            <a:spLocks noChangeArrowheads="1"/>
          </p:cNvSpPr>
          <p:nvPr/>
        </p:nvSpPr>
        <p:spPr bwMode="auto">
          <a:xfrm>
            <a:off x="6270625" y="2001838"/>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8" name="稻壳儿小白白(http://dwz.cn/Wu2UP)"/>
          <p:cNvSpPr>
            <a:spLocks noChangeArrowheads="1"/>
          </p:cNvSpPr>
          <p:nvPr/>
        </p:nvSpPr>
        <p:spPr bwMode="auto">
          <a:xfrm>
            <a:off x="1506538" y="4316413"/>
            <a:ext cx="914400" cy="914400"/>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9" name="稻壳儿小白白(http://dwz.cn/Wu2UP)"/>
          <p:cNvSpPr>
            <a:spLocks noChangeArrowheads="1"/>
          </p:cNvSpPr>
          <p:nvPr/>
        </p:nvSpPr>
        <p:spPr bwMode="auto">
          <a:xfrm>
            <a:off x="6270625" y="4276725"/>
            <a:ext cx="914400" cy="91440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20" name="稻壳儿小白白(http://dwz.cn/Wu2UP)"/>
          <p:cNvSpPr/>
          <p:nvPr/>
        </p:nvSpPr>
        <p:spPr bwMode="auto">
          <a:xfrm>
            <a:off x="1778000" y="4627563"/>
            <a:ext cx="347663" cy="349250"/>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1" name="稻壳儿小白白(http://dwz.cn/Wu2UP)"/>
          <p:cNvSpPr>
            <a:spLocks noEditPoints="1"/>
          </p:cNvSpPr>
          <p:nvPr/>
        </p:nvSpPr>
        <p:spPr bwMode="auto">
          <a:xfrm>
            <a:off x="6545263" y="2286000"/>
            <a:ext cx="365125" cy="34131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22" name="稻壳儿小白白(http://dwz.cn/Wu2UP)"/>
          <p:cNvSpPr>
            <a:spLocks noEditPoints="1"/>
          </p:cNvSpPr>
          <p:nvPr/>
        </p:nvSpPr>
        <p:spPr bwMode="auto">
          <a:xfrm>
            <a:off x="6596063" y="4541838"/>
            <a:ext cx="327025" cy="349250"/>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1332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322513"/>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稻壳儿小白白(http://dwz.cn/Wu2UP)"/>
          <p:cNvSpPr>
            <a:spLocks noChangeArrowheads="1"/>
          </p:cNvSpPr>
          <p:nvPr/>
        </p:nvSpPr>
        <p:spPr bwMode="auto">
          <a:xfrm>
            <a:off x="2630488" y="2094151"/>
            <a:ext cx="28432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原型算法</a:t>
            </a:r>
            <a:endParaRPr lang="en-US" altLang="zh-CN" sz="1400" dirty="0"/>
          </a:p>
          <a:p>
            <a:r>
              <a:rPr lang="zh-CN" altLang="en-US" sz="1400" dirty="0"/>
              <a:t>还没有出现建立过程模型、提取过程日志记录文件并挖掘文件的概念，仅对过程本身进行挖掘分析。</a:t>
            </a:r>
            <a:endParaRPr lang="en-US" altLang="zh-CN" sz="1400" dirty="0"/>
          </a:p>
        </p:txBody>
      </p:sp>
      <p:sp>
        <p:nvSpPr>
          <p:cNvPr id="13326" name="稻壳儿小白白(http://dwz.cn/Wu2UP)"/>
          <p:cNvSpPr>
            <a:spLocks noChangeArrowheads="1"/>
          </p:cNvSpPr>
          <p:nvPr/>
        </p:nvSpPr>
        <p:spPr bwMode="auto">
          <a:xfrm>
            <a:off x="7421562" y="2094151"/>
            <a:ext cx="30374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模型改进算法</a:t>
            </a:r>
            <a:endParaRPr lang="en-US" altLang="zh-CN" sz="1400" dirty="0"/>
          </a:p>
          <a:p>
            <a:r>
              <a:rPr lang="zh-CN" altLang="en-US" sz="1400" dirty="0"/>
              <a:t>预先已知原过程模型，通过日志记录文件与过程挖掘算法改进原过程模型。</a:t>
            </a:r>
            <a:endParaRPr lang="en-US" altLang="zh-CN" sz="1400" dirty="0"/>
          </a:p>
        </p:txBody>
      </p:sp>
      <p:sp>
        <p:nvSpPr>
          <p:cNvPr id="13328" name="稻壳儿小白白(http://dwz.cn/Wu2UP)"/>
          <p:cNvSpPr>
            <a:spLocks noChangeArrowheads="1"/>
          </p:cNvSpPr>
          <p:nvPr/>
        </p:nvSpPr>
        <p:spPr bwMode="auto">
          <a:xfrm>
            <a:off x="2630488" y="4391025"/>
            <a:ext cx="294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模型创造算法</a:t>
            </a:r>
            <a:endParaRPr lang="en-US" altLang="zh-CN" sz="1400" dirty="0"/>
          </a:p>
          <a:p>
            <a:r>
              <a:rPr lang="zh-CN" altLang="en-US" sz="1400" dirty="0"/>
              <a:t>预先未知原过程模型，通过日志记录文件与过程挖掘算法创造过程模型。</a:t>
            </a:r>
            <a:endParaRPr lang="en-US" altLang="zh-CN" sz="1400" dirty="0"/>
          </a:p>
        </p:txBody>
      </p:sp>
      <p:sp>
        <p:nvSpPr>
          <p:cNvPr id="13330" name="稻壳儿小白白(http://dwz.cn/Wu2UP)"/>
          <p:cNvSpPr>
            <a:spLocks noChangeArrowheads="1"/>
          </p:cNvSpPr>
          <p:nvPr/>
        </p:nvSpPr>
        <p:spPr bwMode="auto">
          <a:xfrm>
            <a:off x="7421563" y="4391025"/>
            <a:ext cx="2843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400" dirty="0"/>
              <a:t>信息提取算法</a:t>
            </a:r>
            <a:endParaRPr lang="en-US" altLang="zh-CN" sz="1400" dirty="0"/>
          </a:p>
          <a:p>
            <a:r>
              <a:rPr lang="zh-CN" altLang="en-US" sz="1400" dirty="0"/>
              <a:t>通过过程模型和日志记录文件提取与实际生产过程相关的有用信息。</a:t>
            </a:r>
            <a:endParaRPr lang="en-US" altLang="zh-CN" sz="1400" dirty="0"/>
          </a:p>
        </p:txBody>
      </p:sp>
      <p:grpSp>
        <p:nvGrpSpPr>
          <p:cNvPr id="13332" name="组合 39"/>
          <p:cNvGrpSpPr/>
          <p:nvPr/>
        </p:nvGrpSpPr>
        <p:grpSpPr bwMode="auto">
          <a:xfrm>
            <a:off x="244475" y="111125"/>
            <a:ext cx="4008438" cy="611188"/>
            <a:chOff x="0" y="0"/>
            <a:chExt cx="4008674" cy="611426"/>
          </a:xfrm>
        </p:grpSpPr>
        <p:grpSp>
          <p:nvGrpSpPr>
            <p:cNvPr id="13333" name="组合 40"/>
            <p:cNvGrpSpPr/>
            <p:nvPr/>
          </p:nvGrpSpPr>
          <p:grpSpPr bwMode="auto">
            <a:xfrm>
              <a:off x="0" y="0"/>
              <a:ext cx="611426" cy="611426"/>
              <a:chOff x="0" y="0"/>
              <a:chExt cx="3020798" cy="3020798"/>
            </a:xfrm>
          </p:grpSpPr>
          <p:pic>
            <p:nvPicPr>
              <p:cNvPr id="13334"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3336" name="文本框 45"/>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13337" name="文本框 46"/>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过程挖掘算法</a:t>
              </a:r>
            </a:p>
          </p:txBody>
        </p:sp>
      </p:gr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pic>
        <p:nvPicPr>
          <p:cNvPr id="3" name="图片 2" descr="Fig1"/>
          <p:cNvPicPr>
            <a:picLocks noChangeAspect="1"/>
          </p:cNvPicPr>
          <p:nvPr/>
        </p:nvPicPr>
        <p:blipFill>
          <a:blip r:embed="rId5"/>
          <a:stretch>
            <a:fillRect/>
          </a:stretch>
        </p:blipFill>
        <p:spPr>
          <a:xfrm>
            <a:off x="2639060" y="3446780"/>
            <a:ext cx="6667500" cy="2613660"/>
          </a:xfrm>
          <a:prstGeom prst="rect">
            <a:avLst/>
          </a:prstGeom>
        </p:spPr>
      </p:pic>
      <p:sp>
        <p:nvSpPr>
          <p:cNvPr id="4" name="稻壳儿小白白(http://dwz.cn/Wu2UP)"/>
          <p:cNvSpPr txBox="1">
            <a:spLocks noChangeArrowheads="1"/>
          </p:cNvSpPr>
          <p:nvPr/>
        </p:nvSpPr>
        <p:spPr bwMode="auto">
          <a:xfrm>
            <a:off x="2639060" y="2009775"/>
            <a:ext cx="8684895" cy="104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en-US" sz="2400" b="1">
                <a:solidFill>
                  <a:srgbClr val="445469"/>
                </a:solidFill>
                <a:latin typeface="+mn-ea"/>
                <a:ea typeface="+mn-ea"/>
                <a:cs typeface="+mn-ea"/>
                <a:sym typeface="Arial" panose="020B0604020202020204" pitchFamily="34" charset="0"/>
              </a:rPr>
              <a:t>背景：</a:t>
            </a:r>
            <a:r>
              <a:rPr lang="zh-CN" altLang="en-US" sz="2400">
                <a:solidFill>
                  <a:srgbClr val="445469"/>
                </a:solidFill>
                <a:latin typeface="+mn-ea"/>
                <a:ea typeface="+mn-ea"/>
                <a:cs typeface="+mn-ea"/>
                <a:sym typeface="Arial" panose="020B0604020202020204" pitchFamily="34" charset="0"/>
              </a:rPr>
              <a:t>由于现实生活过程固有的复杂性和灵活性，使用一些算法可能会生成很复杂难以理解的过程模型</a:t>
            </a:r>
            <a:endParaRPr lang="zh-CN" altLang="en-US" sz="1400" b="1">
              <a:solidFill>
                <a:srgbClr val="445469"/>
              </a:solidFill>
              <a:latin typeface="+mn-ea"/>
              <a:ea typeface="+mn-ea"/>
              <a:cs typeface="+mn-ea"/>
              <a:sym typeface="Arial" panose="020B0604020202020204" pitchFamily="34" charset="0"/>
            </a:endParaRPr>
          </a:p>
          <a:p>
            <a:pPr algn="l"/>
            <a:endParaRPr lang="zh-CN" altLang="en-US" sz="1400" b="1">
              <a:solidFill>
                <a:srgbClr val="445469"/>
              </a:solidFill>
              <a:latin typeface="+mn-ea"/>
              <a:ea typeface="+mn-ea"/>
              <a:cs typeface="+mn-ea"/>
              <a:sym typeface="Arial" panose="020B0604020202020204" pitchFamily="34" charset="0"/>
            </a:endParaRPr>
          </a:p>
        </p:txBody>
      </p:sp>
    </p:spTree>
    <p:extLst>
      <p:ext uri="{BB962C8B-B14F-4D97-AF65-F5344CB8AC3E}">
        <p14:creationId xmlns:p14="http://schemas.microsoft.com/office/powerpoint/2010/main" val="181530117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20484" name="稻壳儿小白白(http://dwz.cn/Wu2UP)"/>
          <p:cNvSpPr txBox="1">
            <a:spLocks noChangeArrowheads="1"/>
          </p:cNvSpPr>
          <p:nvPr/>
        </p:nvSpPr>
        <p:spPr bwMode="auto">
          <a:xfrm>
            <a:off x="1914525" y="3086100"/>
            <a:ext cx="8671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en-US" sz="2800" b="1">
                <a:solidFill>
                  <a:srgbClr val="445469"/>
                </a:solidFill>
                <a:latin typeface="+mn-ea"/>
                <a:ea typeface="+mn-ea"/>
                <a:cs typeface="+mn-ea"/>
                <a:sym typeface="Arial" panose="020B0604020202020204" pitchFamily="34" charset="0"/>
              </a:rPr>
              <a:t>CoTraDic算法：</a:t>
            </a:r>
            <a:r>
              <a:rPr lang="zh-CN" altLang="en-US" sz="2800">
                <a:solidFill>
                  <a:srgbClr val="445469"/>
                </a:solidFill>
                <a:latin typeface="+mn-ea"/>
                <a:ea typeface="+mn-ea"/>
                <a:cs typeface="+mn-ea"/>
                <a:sym typeface="Arial" panose="020B0604020202020204" pitchFamily="34" charset="0"/>
              </a:rPr>
              <a:t>在集中式多视图学习的基础上借助于协同训练策略而制定的一种向量空间轨迹聚类算法。</a:t>
            </a:r>
            <a:endParaRPr lang="zh-CN" altLang="en-US" sz="1400" b="1">
              <a:solidFill>
                <a:srgbClr val="445469"/>
              </a:solidFill>
              <a:latin typeface="+mn-ea"/>
              <a:ea typeface="+mn-ea"/>
              <a:cs typeface="+mn-ea"/>
              <a:sym typeface="Arial" panose="020B0604020202020204" pitchFamily="34" charset="0"/>
            </a:endParaRPr>
          </a:p>
          <a:p>
            <a:pPr algn="l"/>
            <a:endParaRPr lang="zh-CN" altLang="en-US" sz="1400" b="1">
              <a:solidFill>
                <a:srgbClr val="445469"/>
              </a:solidFill>
              <a:latin typeface="+mn-ea"/>
              <a:ea typeface="+mn-ea"/>
              <a:cs typeface="+mn-ea"/>
              <a:sym typeface="Arial" panose="020B0604020202020204" pitchFamily="34" charset="0"/>
            </a:endParaRPr>
          </a:p>
        </p:txBody>
      </p:sp>
    </p:spTree>
    <p:extLst>
      <p:ext uri="{BB962C8B-B14F-4D97-AF65-F5344CB8AC3E}">
        <p14:creationId xmlns:p14="http://schemas.microsoft.com/office/powerpoint/2010/main" val="336841798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稻壳儿小白白(http://dwz.cn/Wu2UP)"/>
          <p:cNvSpPr>
            <a:spLocks noChangeArrowheads="1"/>
          </p:cNvSpPr>
          <p:nvPr/>
        </p:nvSpPr>
        <p:spPr bwMode="auto">
          <a:xfrm flipH="1">
            <a:off x="1820546" y="211740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18" name="稻壳儿小白白(http://dwz.cn/Wu2UP)"/>
          <p:cNvSpPr>
            <a:spLocks noEditPoints="1"/>
          </p:cNvSpPr>
          <p:nvPr/>
        </p:nvSpPr>
        <p:spPr bwMode="auto">
          <a:xfrm>
            <a:off x="1911033" y="224282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稻壳儿小白白(http://dwz.cn/Wu2UP)"/>
          <p:cNvSpPr>
            <a:spLocks noChangeArrowheads="1"/>
          </p:cNvSpPr>
          <p:nvPr/>
        </p:nvSpPr>
        <p:spPr bwMode="auto">
          <a:xfrm>
            <a:off x="1825625" y="308687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20" name="稻壳儿小白白(http://dwz.cn/Wu2UP)"/>
          <p:cNvSpPr/>
          <p:nvPr/>
        </p:nvSpPr>
        <p:spPr bwMode="auto">
          <a:xfrm>
            <a:off x="1968500" y="327102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稻壳儿小白白(http://dwz.cn/Wu2UP)"/>
          <p:cNvSpPr/>
          <p:nvPr/>
        </p:nvSpPr>
        <p:spPr bwMode="auto">
          <a:xfrm>
            <a:off x="1901825" y="317418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文本框 24"/>
          <p:cNvSpPr txBox="1"/>
          <p:nvPr/>
        </p:nvSpPr>
        <p:spPr>
          <a:xfrm>
            <a:off x="2566035" y="2171065"/>
            <a:ext cx="7344410" cy="368300"/>
          </a:xfrm>
          <a:prstGeom prst="rect">
            <a:avLst/>
          </a:prstGeom>
          <a:noFill/>
        </p:spPr>
        <p:txBody>
          <a:bodyPr wrap="square" rtlCol="0" anchor="t">
            <a:spAutoFit/>
          </a:bodyPr>
          <a:lstStyle/>
          <a:p>
            <a:r>
              <a:rPr lang="en-US" altLang="zh-CN"/>
              <a:t>   </a:t>
            </a:r>
            <a:r>
              <a:rPr lang="zh-CN" altLang="en-US" b="1"/>
              <a:t>轨迹（Trace）：</a:t>
            </a:r>
            <a:r>
              <a:rPr lang="zh-CN" altLang="en-US"/>
              <a:t>业务流程中实例的执行，不同事件的有效序列。</a:t>
            </a:r>
          </a:p>
        </p:txBody>
      </p:sp>
      <p:sp>
        <p:nvSpPr>
          <p:cNvPr id="26" name="文本框 25"/>
          <p:cNvSpPr txBox="1"/>
          <p:nvPr/>
        </p:nvSpPr>
        <p:spPr>
          <a:xfrm>
            <a:off x="2709545" y="3086735"/>
            <a:ext cx="6336665" cy="1198880"/>
          </a:xfrm>
          <a:prstGeom prst="rect">
            <a:avLst/>
          </a:prstGeom>
          <a:noFill/>
        </p:spPr>
        <p:txBody>
          <a:bodyPr wrap="square" rtlCol="0" anchor="t">
            <a:spAutoFit/>
          </a:bodyPr>
          <a:lstStyle/>
          <a:p>
            <a:r>
              <a:rPr lang="zh-CN" altLang="en-US" b="1"/>
              <a:t>轨迹轮廓（Trace Profiles）：</a:t>
            </a:r>
            <a:r>
              <a:rPr lang="zh-CN" altLang="en-US"/>
              <a:t>从特定视角描述轨迹的特征向量（向量空间模型），如活动轮廓（从轨迹角度定义）、资源轮廓（从组织角度定义）、性能轮廓（从性能角度定义）、转换轮廓（从控制流角度定义）。</a:t>
            </a:r>
          </a:p>
        </p:txBody>
      </p:sp>
      <p:pic>
        <p:nvPicPr>
          <p:cNvPr id="27" name="图片 26" descr="轮廓"/>
          <p:cNvPicPr>
            <a:picLocks noChangeAspect="1"/>
          </p:cNvPicPr>
          <p:nvPr/>
        </p:nvPicPr>
        <p:blipFill>
          <a:blip r:embed="rId3"/>
          <a:stretch>
            <a:fillRect/>
          </a:stretch>
        </p:blipFill>
        <p:spPr>
          <a:xfrm>
            <a:off x="3245485" y="4636135"/>
            <a:ext cx="5265420" cy="1051560"/>
          </a:xfrm>
          <a:prstGeom prst="rect">
            <a:avLst/>
          </a:prstGeom>
        </p:spPr>
      </p:pic>
      <p:sp>
        <p:nvSpPr>
          <p:cNvPr id="28" name="文本框 27"/>
          <p:cNvSpPr txBox="1"/>
          <p:nvPr/>
        </p:nvSpPr>
        <p:spPr>
          <a:xfrm>
            <a:off x="1833245" y="1395730"/>
            <a:ext cx="2540000" cy="460375"/>
          </a:xfrm>
          <a:prstGeom prst="rect">
            <a:avLst/>
          </a:prstGeom>
          <a:noFill/>
        </p:spPr>
        <p:txBody>
          <a:bodyPr wrap="square" rtlCol="0" anchor="t">
            <a:spAutoFit/>
          </a:bodyPr>
          <a:lstStyle/>
          <a:p>
            <a:r>
              <a:rPr lang="zh-CN" altLang="en-US" sz="2400" b="1"/>
              <a:t>初步概念介绍</a:t>
            </a:r>
          </a:p>
        </p:txBody>
      </p:sp>
    </p:spTree>
    <p:extLst>
      <p:ext uri="{BB962C8B-B14F-4D97-AF65-F5344CB8AC3E}">
        <p14:creationId xmlns:p14="http://schemas.microsoft.com/office/powerpoint/2010/main" val="325444201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32770" name="稻壳儿小白白(http://dwz.cn/Wu2UP)"/>
          <p:cNvSpPr>
            <a:spLocks noChangeArrowheads="1"/>
          </p:cNvSpPr>
          <p:nvPr/>
        </p:nvSpPr>
        <p:spPr bwMode="auto">
          <a:xfrm>
            <a:off x="853867" y="985520"/>
            <a:ext cx="5283200" cy="545592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相似度矩阵</a:t>
            </a:r>
          </a:p>
        </p:txBody>
      </p:sp>
      <p:sp>
        <p:nvSpPr>
          <p:cNvPr id="32771" name="稻壳儿小白白(http://dwz.cn/Wu2UP)"/>
          <p:cNvSpPr>
            <a:spLocks noChangeArrowheads="1"/>
          </p:cNvSpPr>
          <p:nvPr/>
        </p:nvSpPr>
        <p:spPr bwMode="auto">
          <a:xfrm>
            <a:off x="6137067" y="985520"/>
            <a:ext cx="5384800" cy="545592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FFFFFF"/>
                </a:solidFill>
                <a:sym typeface="Arial" panose="020B0604020202020204" pitchFamily="34" charset="0"/>
              </a:rPr>
              <a:t>请插入图片</a:t>
            </a:r>
          </a:p>
        </p:txBody>
      </p:sp>
      <p:sp>
        <p:nvSpPr>
          <p:cNvPr id="20" name="稻壳儿小白白(http://dwz.cn/Wu2UP)"/>
          <p:cNvSpPr txBox="1">
            <a:spLocks noChangeArrowheads="1"/>
          </p:cNvSpPr>
          <p:nvPr/>
        </p:nvSpPr>
        <p:spPr bwMode="auto">
          <a:xfrm>
            <a:off x="7899400" y="5640705"/>
            <a:ext cx="1860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   </a:t>
            </a:r>
            <a:r>
              <a:rPr lang="zh-CN" altLang="en-US" sz="2400" dirty="0">
                <a:solidFill>
                  <a:schemeClr val="bg1"/>
                </a:solidFill>
                <a:sym typeface="Arial" panose="020B0604020202020204" pitchFamily="34" charset="0"/>
              </a:rPr>
              <a:t>聚类矩阵</a:t>
            </a:r>
          </a:p>
        </p:txBody>
      </p:sp>
      <p:pic>
        <p:nvPicPr>
          <p:cNvPr id="2" name="图片 1" descr="4.1"/>
          <p:cNvPicPr>
            <a:picLocks noChangeAspect="1"/>
          </p:cNvPicPr>
          <p:nvPr/>
        </p:nvPicPr>
        <p:blipFill>
          <a:blip r:embed="rId3"/>
          <a:stretch>
            <a:fillRect/>
          </a:stretch>
        </p:blipFill>
        <p:spPr>
          <a:xfrm>
            <a:off x="911860" y="2243455"/>
            <a:ext cx="5140960" cy="2026920"/>
          </a:xfrm>
          <a:prstGeom prst="rect">
            <a:avLst/>
          </a:prstGeom>
        </p:spPr>
      </p:pic>
      <p:pic>
        <p:nvPicPr>
          <p:cNvPr id="3" name="图片 2" descr="4.2"/>
          <p:cNvPicPr>
            <a:picLocks noChangeAspect="1"/>
          </p:cNvPicPr>
          <p:nvPr/>
        </p:nvPicPr>
        <p:blipFill>
          <a:blip r:embed="rId4"/>
          <a:stretch>
            <a:fillRect/>
          </a:stretch>
        </p:blipFill>
        <p:spPr>
          <a:xfrm>
            <a:off x="6350000" y="1437640"/>
            <a:ext cx="4959350" cy="3982720"/>
          </a:xfrm>
          <a:prstGeom prst="rect">
            <a:avLst/>
          </a:prstGeom>
        </p:spPr>
      </p:pic>
      <p:sp>
        <p:nvSpPr>
          <p:cNvPr id="4" name="文本框 3"/>
          <p:cNvSpPr txBox="1"/>
          <p:nvPr/>
        </p:nvSpPr>
        <p:spPr>
          <a:xfrm>
            <a:off x="2574925" y="4758690"/>
            <a:ext cx="1842135" cy="460375"/>
          </a:xfrm>
          <a:prstGeom prst="rect">
            <a:avLst/>
          </a:prstGeom>
          <a:noFill/>
        </p:spPr>
        <p:txBody>
          <a:bodyPr wrap="square" rtlCol="0" anchor="t">
            <a:spAutoFit/>
          </a:bodyPr>
          <a:lstStyle/>
          <a:p>
            <a:r>
              <a:rPr lang="zh-CN" altLang="en-US" sz="2400">
                <a:solidFill>
                  <a:schemeClr val="bg1"/>
                </a:solidFill>
              </a:rPr>
              <a:t>相似度矩阵</a:t>
            </a:r>
          </a:p>
        </p:txBody>
      </p:sp>
    </p:spTree>
    <p:extLst>
      <p:ext uri="{BB962C8B-B14F-4D97-AF65-F5344CB8AC3E}">
        <p14:creationId xmlns:p14="http://schemas.microsoft.com/office/powerpoint/2010/main" val="80400932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32770" name="稻壳儿小白白(http://dwz.cn/Wu2UP)"/>
          <p:cNvSpPr>
            <a:spLocks noChangeArrowheads="1"/>
          </p:cNvSpPr>
          <p:nvPr/>
        </p:nvSpPr>
        <p:spPr bwMode="auto">
          <a:xfrm>
            <a:off x="-5080" y="2469515"/>
            <a:ext cx="5423535" cy="3844925"/>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相似度矩阵</a:t>
            </a:r>
          </a:p>
        </p:txBody>
      </p:sp>
      <p:sp>
        <p:nvSpPr>
          <p:cNvPr id="4" name="文本框 3"/>
          <p:cNvSpPr txBox="1"/>
          <p:nvPr/>
        </p:nvSpPr>
        <p:spPr>
          <a:xfrm>
            <a:off x="2574925" y="4758690"/>
            <a:ext cx="1842135" cy="460375"/>
          </a:xfrm>
          <a:prstGeom prst="rect">
            <a:avLst/>
          </a:prstGeom>
          <a:noFill/>
        </p:spPr>
        <p:txBody>
          <a:bodyPr wrap="square" rtlCol="0" anchor="t">
            <a:spAutoFit/>
          </a:bodyPr>
          <a:lstStyle/>
          <a:p>
            <a:r>
              <a:rPr lang="zh-CN" altLang="en-US" sz="2400">
                <a:solidFill>
                  <a:schemeClr val="bg1"/>
                </a:solidFill>
              </a:rPr>
              <a:t>相似度矩阵</a:t>
            </a:r>
          </a:p>
        </p:txBody>
      </p:sp>
      <p:sp>
        <p:nvSpPr>
          <p:cNvPr id="9218" name="稻壳儿小白白(http://dwz.cn/Wu2UP)"/>
          <p:cNvSpPr/>
          <p:nvPr/>
        </p:nvSpPr>
        <p:spPr bwMode="auto">
          <a:xfrm>
            <a:off x="-5715" y="1092835"/>
            <a:ext cx="5424170" cy="1042035"/>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w="3175" cap="flat" cmpd="sng">
            <a:solidFill>
              <a:srgbClr val="002060">
                <a:alpha val="0"/>
              </a:srgbClr>
            </a:solidFill>
            <a:round/>
          </a:ln>
        </p:spPr>
        <p:txBody>
          <a:bodyPr lIns="0" tIns="0" rIns="0" bIns="0"/>
          <a:lstStyle/>
          <a:p>
            <a:endParaRPr lang="zh-CN" altLang="en-US"/>
          </a:p>
        </p:txBody>
      </p:sp>
      <p:sp>
        <p:nvSpPr>
          <p:cNvPr id="9220" name="稻壳儿小白白(http://dwz.cn/Wu2UP)"/>
          <p:cNvSpPr txBox="1">
            <a:spLocks noChangeArrowheads="1"/>
          </p:cNvSpPr>
          <p:nvPr/>
        </p:nvSpPr>
        <p:spPr bwMode="auto">
          <a:xfrm>
            <a:off x="444500" y="1449705"/>
            <a:ext cx="34042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chemeClr val="bg1"/>
                </a:solidFill>
                <a:sym typeface="Arial" panose="020B0604020202020204" pitchFamily="34" charset="0"/>
              </a:rPr>
              <a:t>相似度矩阵协同训练</a:t>
            </a:r>
          </a:p>
        </p:txBody>
      </p:sp>
      <p:pic>
        <p:nvPicPr>
          <p:cNvPr id="12" name="图片 11" descr="4.3"/>
          <p:cNvPicPr>
            <a:picLocks noChangeAspect="1"/>
          </p:cNvPicPr>
          <p:nvPr/>
        </p:nvPicPr>
        <p:blipFill>
          <a:blip r:embed="rId3"/>
          <a:stretch>
            <a:fillRect/>
          </a:stretch>
        </p:blipFill>
        <p:spPr>
          <a:xfrm>
            <a:off x="534035" y="2677795"/>
            <a:ext cx="4345305" cy="3428365"/>
          </a:xfrm>
          <a:prstGeom prst="rect">
            <a:avLst/>
          </a:prstGeom>
        </p:spPr>
      </p:pic>
      <p:sp>
        <p:nvSpPr>
          <p:cNvPr id="13" name="文本框 12"/>
          <p:cNvSpPr txBox="1"/>
          <p:nvPr/>
        </p:nvSpPr>
        <p:spPr>
          <a:xfrm>
            <a:off x="6644005" y="3099435"/>
            <a:ext cx="4197985" cy="2584450"/>
          </a:xfrm>
          <a:prstGeom prst="rect">
            <a:avLst/>
          </a:prstGeom>
          <a:noFill/>
        </p:spPr>
        <p:txBody>
          <a:bodyPr wrap="square" rtlCol="0" anchor="t">
            <a:spAutoFit/>
          </a:bodyPr>
          <a:lstStyle/>
          <a:p>
            <a:r>
              <a:rPr lang="zh-CN" altLang="en-US"/>
              <a:t>在右图公式中，通过平均与其他每个轮廓相关联的聚类内的相似度来获得所选轮廓的新相似度。跨聚类的相似性也在新的相似性矩阵中被平均。通过迭代，当在其他每个聚类矩阵上投射一个相似性矩阵时，我们可以预期聚类内的相似性从一个扩散到另一个，跨聚类的相似性也相互扩散。</a:t>
            </a:r>
          </a:p>
          <a:p>
            <a:endParaRPr lang="zh-CN" altLang="en-US"/>
          </a:p>
        </p:txBody>
      </p:sp>
    </p:spTree>
    <p:extLst>
      <p:ext uri="{BB962C8B-B14F-4D97-AF65-F5344CB8AC3E}">
        <p14:creationId xmlns:p14="http://schemas.microsoft.com/office/powerpoint/2010/main" val="366742152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pic>
        <p:nvPicPr>
          <p:cNvPr id="3" name="图片 2" descr="A1"/>
          <p:cNvPicPr>
            <a:picLocks noChangeAspect="1"/>
          </p:cNvPicPr>
          <p:nvPr/>
        </p:nvPicPr>
        <p:blipFill>
          <a:blip r:embed="rId3"/>
          <a:stretch>
            <a:fillRect/>
          </a:stretch>
        </p:blipFill>
        <p:spPr>
          <a:xfrm>
            <a:off x="855980" y="1337310"/>
            <a:ext cx="3893820" cy="5143500"/>
          </a:xfrm>
          <a:prstGeom prst="rect">
            <a:avLst/>
          </a:prstGeom>
        </p:spPr>
      </p:pic>
      <p:sp>
        <p:nvSpPr>
          <p:cNvPr id="4" name="文本框 3"/>
          <p:cNvSpPr txBox="1"/>
          <p:nvPr/>
        </p:nvSpPr>
        <p:spPr>
          <a:xfrm>
            <a:off x="5713095" y="1522095"/>
            <a:ext cx="6149975" cy="4523105"/>
          </a:xfrm>
          <a:prstGeom prst="rect">
            <a:avLst/>
          </a:prstGeom>
          <a:noFill/>
        </p:spPr>
        <p:txBody>
          <a:bodyPr wrap="square" rtlCol="0" anchor="t">
            <a:spAutoFit/>
          </a:bodyPr>
          <a:lstStyle/>
          <a:p>
            <a:endParaRPr lang="zh-CN" altLang="en-US"/>
          </a:p>
          <a:p>
            <a:r>
              <a:rPr lang="zh-CN" altLang="en-US"/>
              <a:t>- 初始化步骤（lines 1-7）：为迭代协同训练步骤的迭代器赋值为零，</a:t>
            </a:r>
            <a:r>
              <a:rPr lang="zh-CN" altLang="en-US">
                <a:sym typeface="+mn-ea"/>
              </a:rPr>
              <a:t>对于每个轮廓初始化相似度矩阵和聚类矩阵</a:t>
            </a:r>
            <a:r>
              <a:rPr lang="zh-CN" altLang="en-US"/>
              <a:t>。</a:t>
            </a:r>
          </a:p>
          <a:p>
            <a:endParaRPr lang="zh-CN" altLang="en-US"/>
          </a:p>
          <a:p>
            <a:r>
              <a:rPr lang="zh-CN" altLang="en-US"/>
              <a:t>- 迭代协同训练步骤（lines 8-17）：在迭代协同训练策略中使用上一轮每个其他轮廓的聚类矩阵和所选轮廓的相似度矩阵去确定新的相似度矩阵和聚类矩阵（line </a:t>
            </a:r>
            <a:r>
              <a:rPr lang="en-US" altLang="zh-CN"/>
              <a:t>12-</a:t>
            </a:r>
            <a:r>
              <a:rPr lang="zh-CN" altLang="en-US"/>
              <a:t>14）。当迭代次数超过MaxIt时或由最后一次迭代中计算得到的共识聚类模式的紧密度小于倒数第二次迭代得到的紧密度时，停止迭代协同训练过程（line 17）。其中，使用Silhouette width来测量每个共识聚类模式的紧密度，当其值接近1时说明已被适当的聚类。</a:t>
            </a:r>
          </a:p>
          <a:p>
            <a:endParaRPr lang="zh-CN" altLang="en-US"/>
          </a:p>
          <a:p>
            <a:r>
              <a:rPr lang="zh-CN" altLang="en-US"/>
              <a:t>- 共识聚类步骤（lines 18-22）：将迭代过程计算出的具有最高的平均紧密性的多个聚类矩阵映射到单个共识聚类模式（line 19、21），在下一部分将进行详细描述。</a:t>
            </a:r>
          </a:p>
        </p:txBody>
      </p:sp>
      <p:pic>
        <p:nvPicPr>
          <p:cNvPr id="13" name="图片 12" descr="347662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2680" y="5022215"/>
            <a:ext cx="728345" cy="728345"/>
          </a:xfrm>
          <a:prstGeom prst="rect">
            <a:avLst/>
          </a:prstGeom>
        </p:spPr>
      </p:pic>
      <p:pic>
        <p:nvPicPr>
          <p:cNvPr id="15" name="图片 14" descr="347661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2680" y="2676525"/>
            <a:ext cx="727710" cy="727710"/>
          </a:xfrm>
          <a:prstGeom prst="rect">
            <a:avLst/>
          </a:prstGeom>
        </p:spPr>
      </p:pic>
      <p:pic>
        <p:nvPicPr>
          <p:cNvPr id="16" name="图片 15" descr="347660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32680" y="1750695"/>
            <a:ext cx="780415" cy="780415"/>
          </a:xfrm>
          <a:prstGeom prst="rect">
            <a:avLst/>
          </a:prstGeom>
        </p:spPr>
      </p:pic>
      <p:sp>
        <p:nvSpPr>
          <p:cNvPr id="17" name="文本框 16"/>
          <p:cNvSpPr txBox="1"/>
          <p:nvPr/>
        </p:nvSpPr>
        <p:spPr>
          <a:xfrm>
            <a:off x="861060" y="768350"/>
            <a:ext cx="3079115" cy="368300"/>
          </a:xfrm>
          <a:prstGeom prst="rect">
            <a:avLst/>
          </a:prstGeom>
          <a:noFill/>
        </p:spPr>
        <p:txBody>
          <a:bodyPr wrap="square" rtlCol="0">
            <a:spAutoFit/>
          </a:bodyPr>
          <a:lstStyle/>
          <a:p>
            <a:r>
              <a:rPr lang="zh-CN" altLang="en-US" b="1"/>
              <a:t>Algorithm 1. CoTraDiC算法</a:t>
            </a:r>
          </a:p>
        </p:txBody>
      </p:sp>
    </p:spTree>
    <p:extLst>
      <p:ext uri="{BB962C8B-B14F-4D97-AF65-F5344CB8AC3E}">
        <p14:creationId xmlns:p14="http://schemas.microsoft.com/office/powerpoint/2010/main" val="344554401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 name="文本框 3"/>
          <p:cNvSpPr txBox="1"/>
          <p:nvPr/>
        </p:nvSpPr>
        <p:spPr>
          <a:xfrm>
            <a:off x="5713095" y="1522095"/>
            <a:ext cx="6149975" cy="922020"/>
          </a:xfrm>
          <a:prstGeom prst="rect">
            <a:avLst/>
          </a:prstGeom>
          <a:noFill/>
        </p:spPr>
        <p:txBody>
          <a:bodyPr wrap="square" rtlCol="0" anchor="t">
            <a:spAutoFit/>
          </a:bodyPr>
          <a:lstStyle/>
          <a:p>
            <a:endParaRPr lang="zh-CN" altLang="en-US"/>
          </a:p>
          <a:p>
            <a:r>
              <a:rPr lang="zh-CN" altLang="en-US"/>
              <a:t>首先，针对每个轨迹轮廓，计算的每个聚类矩阵中的行的相似度矩阵（line 1-3）。</a:t>
            </a:r>
          </a:p>
        </p:txBody>
      </p:sp>
      <p:pic>
        <p:nvPicPr>
          <p:cNvPr id="16" name="图片 15" descr="347660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2680" y="1750695"/>
            <a:ext cx="780415" cy="780415"/>
          </a:xfrm>
          <a:prstGeom prst="rect">
            <a:avLst/>
          </a:prstGeom>
        </p:spPr>
      </p:pic>
      <p:sp>
        <p:nvSpPr>
          <p:cNvPr id="17" name="文本框 16"/>
          <p:cNvSpPr txBox="1"/>
          <p:nvPr/>
        </p:nvSpPr>
        <p:spPr>
          <a:xfrm>
            <a:off x="911860" y="1153795"/>
            <a:ext cx="3300095" cy="368300"/>
          </a:xfrm>
          <a:prstGeom prst="rect">
            <a:avLst/>
          </a:prstGeom>
          <a:noFill/>
        </p:spPr>
        <p:txBody>
          <a:bodyPr wrap="square" rtlCol="0">
            <a:spAutoFit/>
          </a:bodyPr>
          <a:lstStyle/>
          <a:p>
            <a:r>
              <a:rPr lang="zh-CN" altLang="en-US" b="1"/>
              <a:t>Algorithm </a:t>
            </a:r>
            <a:r>
              <a:rPr lang="en-US" altLang="zh-CN" b="1"/>
              <a:t>2</a:t>
            </a:r>
            <a:r>
              <a:rPr lang="zh-CN" altLang="en-US" b="1"/>
              <a:t>. Consensus算法</a:t>
            </a:r>
          </a:p>
        </p:txBody>
      </p:sp>
      <p:pic>
        <p:nvPicPr>
          <p:cNvPr id="2" name="图片 1" descr="A2"/>
          <p:cNvPicPr>
            <a:picLocks noChangeAspect="1"/>
          </p:cNvPicPr>
          <p:nvPr/>
        </p:nvPicPr>
        <p:blipFill>
          <a:blip r:embed="rId5"/>
          <a:stretch>
            <a:fillRect/>
          </a:stretch>
        </p:blipFill>
        <p:spPr>
          <a:xfrm>
            <a:off x="854075" y="2012950"/>
            <a:ext cx="3909060" cy="2612390"/>
          </a:xfrm>
          <a:prstGeom prst="rect">
            <a:avLst/>
          </a:prstGeom>
        </p:spPr>
      </p:pic>
      <p:pic>
        <p:nvPicPr>
          <p:cNvPr id="12" name="图片 11" descr="4.4"/>
          <p:cNvPicPr>
            <a:picLocks noChangeAspect="1"/>
          </p:cNvPicPr>
          <p:nvPr/>
        </p:nvPicPr>
        <p:blipFill>
          <a:blip r:embed="rId6"/>
          <a:stretch>
            <a:fillRect/>
          </a:stretch>
        </p:blipFill>
        <p:spPr>
          <a:xfrm>
            <a:off x="5849620" y="2936240"/>
            <a:ext cx="5103495" cy="2432685"/>
          </a:xfrm>
          <a:prstGeom prst="rect">
            <a:avLst/>
          </a:prstGeom>
        </p:spPr>
      </p:pic>
    </p:spTree>
    <p:extLst>
      <p:ext uri="{BB962C8B-B14F-4D97-AF65-F5344CB8AC3E}">
        <p14:creationId xmlns:p14="http://schemas.microsoft.com/office/powerpoint/2010/main" val="80594137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 name="文本框 3"/>
          <p:cNvSpPr txBox="1"/>
          <p:nvPr/>
        </p:nvSpPr>
        <p:spPr>
          <a:xfrm>
            <a:off x="5713095" y="1522095"/>
            <a:ext cx="6149975" cy="922020"/>
          </a:xfrm>
          <a:prstGeom prst="rect">
            <a:avLst/>
          </a:prstGeom>
          <a:noFill/>
        </p:spPr>
        <p:txBody>
          <a:bodyPr wrap="square" rtlCol="0" anchor="t">
            <a:spAutoFit/>
          </a:bodyPr>
          <a:lstStyle/>
          <a:p>
            <a:r>
              <a:rPr lang="zh-CN" altLang="en-US"/>
              <a:t>接下来，通过对聚类矩阵的行的相似度矩阵求和来计算共识相似度矩阵，并且相对于求和的矩阵的数量对结果进行归一化（line 4）。</a:t>
            </a:r>
          </a:p>
        </p:txBody>
      </p:sp>
      <p:pic>
        <p:nvPicPr>
          <p:cNvPr id="13" name="图片 12" descr="347662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2680" y="5022215"/>
            <a:ext cx="728345" cy="728345"/>
          </a:xfrm>
          <a:prstGeom prst="rect">
            <a:avLst/>
          </a:prstGeom>
        </p:spPr>
      </p:pic>
      <p:pic>
        <p:nvPicPr>
          <p:cNvPr id="15" name="图片 14" descr="34766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3315" y="1522095"/>
            <a:ext cx="727710" cy="727710"/>
          </a:xfrm>
          <a:prstGeom prst="rect">
            <a:avLst/>
          </a:prstGeom>
        </p:spPr>
      </p:pic>
      <p:sp>
        <p:nvSpPr>
          <p:cNvPr id="17" name="文本框 16"/>
          <p:cNvSpPr txBox="1"/>
          <p:nvPr/>
        </p:nvSpPr>
        <p:spPr>
          <a:xfrm>
            <a:off x="911860" y="1153795"/>
            <a:ext cx="3300095" cy="368300"/>
          </a:xfrm>
          <a:prstGeom prst="rect">
            <a:avLst/>
          </a:prstGeom>
          <a:noFill/>
        </p:spPr>
        <p:txBody>
          <a:bodyPr wrap="square" rtlCol="0">
            <a:spAutoFit/>
          </a:bodyPr>
          <a:lstStyle/>
          <a:p>
            <a:r>
              <a:rPr lang="zh-CN" altLang="en-US" b="1"/>
              <a:t>Algorithm </a:t>
            </a:r>
            <a:r>
              <a:rPr lang="en-US" altLang="zh-CN" b="1"/>
              <a:t>2</a:t>
            </a:r>
            <a:r>
              <a:rPr lang="zh-CN" altLang="en-US" b="1"/>
              <a:t>. Consensus算法</a:t>
            </a:r>
          </a:p>
        </p:txBody>
      </p:sp>
      <p:pic>
        <p:nvPicPr>
          <p:cNvPr id="2" name="图片 1" descr="A2"/>
          <p:cNvPicPr>
            <a:picLocks noChangeAspect="1"/>
          </p:cNvPicPr>
          <p:nvPr/>
        </p:nvPicPr>
        <p:blipFill>
          <a:blip r:embed="rId7"/>
          <a:stretch>
            <a:fillRect/>
          </a:stretch>
        </p:blipFill>
        <p:spPr>
          <a:xfrm>
            <a:off x="854075" y="2012950"/>
            <a:ext cx="3909060" cy="2612390"/>
          </a:xfrm>
          <a:prstGeom prst="rect">
            <a:avLst/>
          </a:prstGeom>
        </p:spPr>
      </p:pic>
      <p:pic>
        <p:nvPicPr>
          <p:cNvPr id="3" name="图片 2" descr="4.5"/>
          <p:cNvPicPr>
            <a:picLocks noChangeAspect="1"/>
          </p:cNvPicPr>
          <p:nvPr/>
        </p:nvPicPr>
        <p:blipFill>
          <a:blip r:embed="rId8"/>
          <a:stretch>
            <a:fillRect/>
          </a:stretch>
        </p:blipFill>
        <p:spPr>
          <a:xfrm>
            <a:off x="6404610" y="2628265"/>
            <a:ext cx="4766945" cy="1997075"/>
          </a:xfrm>
          <a:prstGeom prst="rect">
            <a:avLst/>
          </a:prstGeom>
        </p:spPr>
      </p:pic>
      <p:sp>
        <p:nvSpPr>
          <p:cNvPr id="14" name="文本框 13"/>
          <p:cNvSpPr txBox="1"/>
          <p:nvPr/>
        </p:nvSpPr>
        <p:spPr>
          <a:xfrm>
            <a:off x="5713095" y="4786630"/>
            <a:ext cx="6149975" cy="1198880"/>
          </a:xfrm>
          <a:prstGeom prst="rect">
            <a:avLst/>
          </a:prstGeom>
          <a:noFill/>
        </p:spPr>
        <p:txBody>
          <a:bodyPr wrap="square" rtlCol="0" anchor="t">
            <a:spAutoFit/>
          </a:bodyPr>
          <a:lstStyle/>
          <a:p>
            <a:endParaRPr lang="zh-CN" altLang="en-US"/>
          </a:p>
          <a:p>
            <a:r>
              <a:rPr lang="zh-CN" altLang="en-US"/>
              <a:t>最后，使用所选择的基于距离的聚类算法，以便根据共识相似度矩阵S确定表示现在聚类的事件日志的轨迹的共识模式C（line 5）。</a:t>
            </a:r>
          </a:p>
        </p:txBody>
      </p:sp>
    </p:spTree>
    <p:extLst>
      <p:ext uri="{BB962C8B-B14F-4D97-AF65-F5344CB8AC3E}">
        <p14:creationId xmlns:p14="http://schemas.microsoft.com/office/powerpoint/2010/main" val="365409198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008380" y="864870"/>
            <a:ext cx="9529445" cy="460375"/>
          </a:xfrm>
          <a:prstGeom prst="rect">
            <a:avLst/>
          </a:prstGeom>
          <a:noFill/>
        </p:spPr>
        <p:txBody>
          <a:bodyPr wrap="square" rtlCol="0">
            <a:spAutoFit/>
          </a:bodyPr>
          <a:lstStyle/>
          <a:p>
            <a:r>
              <a:rPr lang="zh-CN" sz="2400" b="1"/>
              <a:t>效果评价</a:t>
            </a:r>
            <a:r>
              <a:rPr lang="en-US" altLang="zh-CN" sz="2400" b="1"/>
              <a:t>——</a:t>
            </a:r>
            <a:r>
              <a:rPr sz="2400" b="1"/>
              <a:t>轮廓宽度分析（Silhouette Width Analysis）</a:t>
            </a:r>
            <a:endParaRPr lang="en-US" altLang="zh-CN" sz="2400" b="1"/>
          </a:p>
        </p:txBody>
      </p:sp>
      <p:sp>
        <p:nvSpPr>
          <p:cNvPr id="12" name="文本框 11"/>
          <p:cNvSpPr txBox="1"/>
          <p:nvPr/>
        </p:nvSpPr>
        <p:spPr>
          <a:xfrm>
            <a:off x="1008380" y="1430020"/>
            <a:ext cx="8843645" cy="645160"/>
          </a:xfrm>
          <a:prstGeom prst="rect">
            <a:avLst/>
          </a:prstGeom>
          <a:noFill/>
        </p:spPr>
        <p:txBody>
          <a:bodyPr wrap="square" rtlCol="0" anchor="t">
            <a:spAutoFit/>
          </a:bodyPr>
          <a:lstStyle/>
          <a:p>
            <a:r>
              <a:rPr lang="zh-CN" altLang="en-US"/>
              <a:t>CoTraDic算法与</a:t>
            </a:r>
            <a:r>
              <a:rPr lang="zh-CN" altLang="en-US">
                <a:sym typeface="+mn-ea"/>
              </a:rPr>
              <a:t>jCLUS和eCLUS（另外两种多试图策略）发现的聚类模式Silhouette width均值的对比：</a:t>
            </a:r>
          </a:p>
        </p:txBody>
      </p:sp>
      <p:pic>
        <p:nvPicPr>
          <p:cNvPr id="3" name="图片 2" descr="Fig2"/>
          <p:cNvPicPr>
            <a:picLocks noChangeAspect="1"/>
          </p:cNvPicPr>
          <p:nvPr/>
        </p:nvPicPr>
        <p:blipFill>
          <a:blip r:embed="rId3"/>
          <a:stretch>
            <a:fillRect/>
          </a:stretch>
        </p:blipFill>
        <p:spPr>
          <a:xfrm>
            <a:off x="2001520" y="2146300"/>
            <a:ext cx="7312660" cy="4486910"/>
          </a:xfrm>
          <a:prstGeom prst="rect">
            <a:avLst/>
          </a:prstGeom>
        </p:spPr>
      </p:pic>
    </p:spTree>
    <p:extLst>
      <p:ext uri="{BB962C8B-B14F-4D97-AF65-F5344CB8AC3E}">
        <p14:creationId xmlns:p14="http://schemas.microsoft.com/office/powerpoint/2010/main" val="241243860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008380" y="864870"/>
            <a:ext cx="9529445" cy="460375"/>
          </a:xfrm>
          <a:prstGeom prst="rect">
            <a:avLst/>
          </a:prstGeom>
          <a:noFill/>
        </p:spPr>
        <p:txBody>
          <a:bodyPr wrap="square" rtlCol="0">
            <a:spAutoFit/>
          </a:bodyPr>
          <a:lstStyle/>
          <a:p>
            <a:r>
              <a:rPr lang="zh-CN" sz="2400" b="1"/>
              <a:t>效果评价</a:t>
            </a:r>
            <a:r>
              <a:rPr lang="en-US" altLang="zh-CN" sz="2400" b="1"/>
              <a:t>——</a:t>
            </a:r>
            <a:r>
              <a:rPr sz="2400" b="1"/>
              <a:t>过程模型分析（Process Model Analysis）</a:t>
            </a:r>
          </a:p>
        </p:txBody>
      </p:sp>
      <p:sp>
        <p:nvSpPr>
          <p:cNvPr id="12" name="文本框 11"/>
          <p:cNvSpPr txBox="1"/>
          <p:nvPr/>
        </p:nvSpPr>
        <p:spPr>
          <a:xfrm>
            <a:off x="7341235" y="1698625"/>
            <a:ext cx="3980180" cy="922020"/>
          </a:xfrm>
          <a:prstGeom prst="rect">
            <a:avLst/>
          </a:prstGeom>
          <a:noFill/>
        </p:spPr>
        <p:txBody>
          <a:bodyPr wrap="square" rtlCol="0" anchor="t">
            <a:spAutoFit/>
          </a:bodyPr>
          <a:lstStyle/>
          <a:p>
            <a:r>
              <a:rPr lang="zh-CN" altLang="en-US"/>
              <a:t>下图为使用CoTraDiC算法计算的两个簇生成的过程模型（簇1：200条轨迹和簇2：275条轨迹）</a:t>
            </a:r>
          </a:p>
        </p:txBody>
      </p:sp>
      <p:pic>
        <p:nvPicPr>
          <p:cNvPr id="2" name="图片 1" descr="Fig1"/>
          <p:cNvPicPr>
            <a:picLocks noChangeAspect="1"/>
          </p:cNvPicPr>
          <p:nvPr/>
        </p:nvPicPr>
        <p:blipFill>
          <a:blip r:embed="rId4"/>
          <a:stretch>
            <a:fillRect/>
          </a:stretch>
        </p:blipFill>
        <p:spPr>
          <a:xfrm>
            <a:off x="244475" y="2264410"/>
            <a:ext cx="6667500" cy="2613660"/>
          </a:xfrm>
          <a:prstGeom prst="rect">
            <a:avLst/>
          </a:prstGeom>
        </p:spPr>
      </p:pic>
      <p:pic>
        <p:nvPicPr>
          <p:cNvPr id="4" name="图片 3" descr="Fig4"/>
          <p:cNvPicPr>
            <a:picLocks noChangeAspect="1"/>
          </p:cNvPicPr>
          <p:nvPr/>
        </p:nvPicPr>
        <p:blipFill>
          <a:blip r:embed="rId5"/>
          <a:stretch>
            <a:fillRect/>
          </a:stretch>
        </p:blipFill>
        <p:spPr>
          <a:xfrm>
            <a:off x="6778625" y="2620645"/>
            <a:ext cx="5259705" cy="4087495"/>
          </a:xfrm>
          <a:prstGeom prst="rect">
            <a:avLst/>
          </a:prstGeom>
        </p:spPr>
      </p:pic>
      <p:sp>
        <p:nvSpPr>
          <p:cNvPr id="13" name="文本框 12"/>
          <p:cNvSpPr txBox="1"/>
          <p:nvPr/>
        </p:nvSpPr>
        <p:spPr>
          <a:xfrm>
            <a:off x="485775" y="5038725"/>
            <a:ext cx="6000115" cy="645160"/>
          </a:xfrm>
          <a:prstGeom prst="rect">
            <a:avLst/>
          </a:prstGeom>
          <a:noFill/>
        </p:spPr>
        <p:txBody>
          <a:bodyPr wrap="square" rtlCol="0" anchor="t">
            <a:spAutoFit/>
          </a:bodyPr>
          <a:lstStyle/>
          <a:p>
            <a:r>
              <a:rPr lang="zh-CN" altLang="en-US"/>
              <a:t>上图为使用Alpha ++挖掘算法处理整个事件日志（etm）（475条轨迹，没有聚类）生成的过程模型</a:t>
            </a:r>
          </a:p>
        </p:txBody>
      </p:sp>
    </p:spTree>
    <p:extLst>
      <p:ext uri="{BB962C8B-B14F-4D97-AF65-F5344CB8AC3E}">
        <p14:creationId xmlns:p14="http://schemas.microsoft.com/office/powerpoint/2010/main" val="176992230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460"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2</a:t>
            </a:r>
            <a:endParaRPr lang="zh-CN" altLang="en-US" sz="13800" b="1">
              <a:solidFill>
                <a:schemeClr val="bg1"/>
              </a:solidFill>
              <a:cs typeface="Vrinda" panose="020B0502040204020203" pitchFamily="34" charset="0"/>
              <a:sym typeface="Arial" panose="020B0604020202020204" pitchFamily="34" charset="0"/>
            </a:endParaRPr>
          </a:p>
        </p:txBody>
      </p:sp>
      <p:sp>
        <p:nvSpPr>
          <p:cNvPr id="19461"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个人算法分介绍</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17" name="文本框 16"/>
          <p:cNvSpPr txBox="1"/>
          <p:nvPr/>
        </p:nvSpPr>
        <p:spPr>
          <a:xfrm>
            <a:off x="1824355" y="1425575"/>
            <a:ext cx="2235835" cy="460375"/>
          </a:xfrm>
          <a:prstGeom prst="rect">
            <a:avLst/>
          </a:prstGeom>
          <a:noFill/>
        </p:spPr>
        <p:txBody>
          <a:bodyPr wrap="square" rtlCol="0">
            <a:spAutoFit/>
          </a:bodyPr>
          <a:lstStyle/>
          <a:p>
            <a:r>
              <a:rPr lang="zh-CN" sz="2400" b="1"/>
              <a:t>创新贡献</a:t>
            </a:r>
          </a:p>
        </p:txBody>
      </p:sp>
      <p:sp>
        <p:nvSpPr>
          <p:cNvPr id="3" name="稻壳儿小白白(http://dwz.cn/Wu2UP)"/>
          <p:cNvSpPr>
            <a:spLocks noChangeArrowheads="1"/>
          </p:cNvSpPr>
          <p:nvPr/>
        </p:nvSpPr>
        <p:spPr bwMode="auto">
          <a:xfrm>
            <a:off x="2085340" y="273907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4" name="稻壳儿小白白(http://dwz.cn/Wu2UP)"/>
          <p:cNvSpPr>
            <a:spLocks noChangeArrowheads="1"/>
          </p:cNvSpPr>
          <p:nvPr/>
        </p:nvSpPr>
        <p:spPr bwMode="auto">
          <a:xfrm>
            <a:off x="4438015" y="2744788"/>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5" name="稻壳儿小白白(http://dwz.cn/Wu2UP)"/>
          <p:cNvSpPr>
            <a:spLocks noChangeArrowheads="1"/>
          </p:cNvSpPr>
          <p:nvPr/>
        </p:nvSpPr>
        <p:spPr bwMode="auto">
          <a:xfrm>
            <a:off x="9506585" y="269843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6" name="稻壳儿小白白(http://dwz.cn/Wu2UP)"/>
          <p:cNvSpPr/>
          <p:nvPr/>
        </p:nvSpPr>
        <p:spPr bwMode="auto">
          <a:xfrm>
            <a:off x="2345690" y="298513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8" name="稻壳儿小白白(http://dwz.cn/Wu2UP)"/>
          <p:cNvSpPr/>
          <p:nvPr/>
        </p:nvSpPr>
        <p:spPr bwMode="auto">
          <a:xfrm>
            <a:off x="9724073" y="291750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9" name="稻壳儿小白白(http://dwz.cn/Wu2UP)"/>
          <p:cNvSpPr/>
          <p:nvPr/>
        </p:nvSpPr>
        <p:spPr bwMode="auto">
          <a:xfrm>
            <a:off x="4730115" y="3000375"/>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 name="稻壳儿小白白(http://dwz.cn/Wu2UP)"/>
          <p:cNvSpPr txBox="1">
            <a:spLocks noChangeArrowheads="1"/>
          </p:cNvSpPr>
          <p:nvPr/>
        </p:nvSpPr>
        <p:spPr bwMode="auto">
          <a:xfrm>
            <a:off x="1824355" y="3816032"/>
            <a:ext cx="138430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600" dirty="0"/>
              <a:t>在多视图学习中使用多个轨迹轮廓</a:t>
            </a:r>
          </a:p>
        </p:txBody>
      </p:sp>
      <p:sp>
        <p:nvSpPr>
          <p:cNvPr id="21" name="稻壳儿小白白(http://dwz.cn/Wu2UP)"/>
          <p:cNvSpPr txBox="1">
            <a:spLocks noChangeArrowheads="1"/>
          </p:cNvSpPr>
          <p:nvPr/>
        </p:nvSpPr>
        <p:spPr bwMode="auto">
          <a:xfrm>
            <a:off x="3954780" y="3815715"/>
            <a:ext cx="182880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sz="1600" dirty="0"/>
              <a:t>开发了多轨迹轮廓感知聚类算法，文中制定了一个通用的协同训练策略，可以使用任何基于距离的分区算法运行</a:t>
            </a:r>
          </a:p>
        </p:txBody>
      </p:sp>
      <p:sp>
        <p:nvSpPr>
          <p:cNvPr id="22" name="稻壳儿小白白(http://dwz.cn/Wu2UP)"/>
          <p:cNvSpPr txBox="1">
            <a:spLocks noChangeArrowheads="1"/>
          </p:cNvSpPr>
          <p:nvPr/>
        </p:nvSpPr>
        <p:spPr bwMode="auto">
          <a:xfrm>
            <a:off x="9264015" y="3815715"/>
            <a:ext cx="14909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600" dirty="0"/>
              <a:t>对所提出的方法的有效性进行了广泛的评估</a:t>
            </a:r>
          </a:p>
        </p:txBody>
      </p:sp>
      <p:sp>
        <p:nvSpPr>
          <p:cNvPr id="49172" name="稻壳儿小白白(http://dwz.cn/Wu2UP)"/>
          <p:cNvSpPr>
            <a:spLocks noChangeArrowheads="1"/>
          </p:cNvSpPr>
          <p:nvPr/>
        </p:nvSpPr>
        <p:spPr bwMode="auto">
          <a:xfrm>
            <a:off x="6993573" y="2698433"/>
            <a:ext cx="908050" cy="90805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3" name="稻壳儿小白白(http://dwz.cn/Wu2UP)"/>
          <p:cNvSpPr/>
          <p:nvPr/>
        </p:nvSpPr>
        <p:spPr bwMode="auto">
          <a:xfrm>
            <a:off x="7222173" y="2946083"/>
            <a:ext cx="452437" cy="412750"/>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稻壳儿小白白(http://dwz.cn/Wu2UP)"/>
          <p:cNvSpPr txBox="1">
            <a:spLocks noChangeArrowheads="1"/>
          </p:cNvSpPr>
          <p:nvPr/>
        </p:nvSpPr>
        <p:spPr bwMode="auto">
          <a:xfrm>
            <a:off x="6756400" y="3862070"/>
            <a:ext cx="142811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sz="1600" dirty="0"/>
              <a:t>使用轮廓宽度来制定迭代过程的停止标准</a:t>
            </a:r>
          </a:p>
        </p:txBody>
      </p:sp>
    </p:spTree>
    <p:extLst>
      <p:ext uri="{BB962C8B-B14F-4D97-AF65-F5344CB8AC3E}">
        <p14:creationId xmlns:p14="http://schemas.microsoft.com/office/powerpoint/2010/main" val="25035183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基于协同训练策略的多视图聚类算法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2.4</a:t>
            </a:r>
          </a:p>
        </p:txBody>
      </p:sp>
      <p:sp>
        <p:nvSpPr>
          <p:cNvPr id="41986" name="稻壳儿小白白(http://dwz.cn/Wu2UP)"/>
          <p:cNvSpPr>
            <a:spLocks noChangeArrowheads="1"/>
          </p:cNvSpPr>
          <p:nvPr/>
        </p:nvSpPr>
        <p:spPr bwMode="auto">
          <a:xfrm rot="20751297">
            <a:off x="4264389" y="1839278"/>
            <a:ext cx="1589087"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7" name="稻壳儿小白白(http://dwz.cn/Wu2UP)"/>
          <p:cNvSpPr>
            <a:spLocks noChangeArrowheads="1"/>
          </p:cNvSpPr>
          <p:nvPr/>
        </p:nvSpPr>
        <p:spPr bwMode="auto">
          <a:xfrm rot="4551297">
            <a:off x="5077189" y="804228"/>
            <a:ext cx="1589087" cy="3176587"/>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8" name="稻壳儿小白白(http://dwz.cn/Wu2UP)"/>
          <p:cNvSpPr>
            <a:spLocks noChangeArrowheads="1"/>
          </p:cNvSpPr>
          <p:nvPr/>
        </p:nvSpPr>
        <p:spPr bwMode="auto">
          <a:xfrm rot="9951297">
            <a:off x="6113826" y="1618615"/>
            <a:ext cx="1589088"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9" name="稻壳儿小白白(http://dwz.cn/Wu2UP)"/>
          <p:cNvSpPr>
            <a:spLocks noChangeArrowheads="1"/>
          </p:cNvSpPr>
          <p:nvPr/>
        </p:nvSpPr>
        <p:spPr bwMode="auto">
          <a:xfrm rot="15351297">
            <a:off x="5313726" y="2642553"/>
            <a:ext cx="1589087" cy="3176588"/>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90" name="稻壳儿小白白(http://dwz.cn/Wu2UP)"/>
          <p:cNvSpPr>
            <a:spLocks noChangeArrowheads="1"/>
          </p:cNvSpPr>
          <p:nvPr/>
        </p:nvSpPr>
        <p:spPr bwMode="auto">
          <a:xfrm flipH="1">
            <a:off x="4741591" y="3051908"/>
            <a:ext cx="2524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445469"/>
                </a:solidFill>
                <a:sym typeface="Arial" panose="020B0604020202020204" pitchFamily="34" charset="0"/>
              </a:rPr>
              <a:t>优缺点及</a:t>
            </a:r>
          </a:p>
          <a:p>
            <a:pPr algn="ctr" eaLnBrk="1" hangingPunct="1"/>
            <a:r>
              <a:rPr lang="zh-CN" altLang="en-US" sz="2400" b="1" dirty="0">
                <a:solidFill>
                  <a:srgbClr val="445469"/>
                </a:solidFill>
                <a:sym typeface="Arial" panose="020B0604020202020204" pitchFamily="34" charset="0"/>
              </a:rPr>
              <a:t>进一步探索方向</a:t>
            </a:r>
          </a:p>
        </p:txBody>
      </p:sp>
      <p:sp>
        <p:nvSpPr>
          <p:cNvPr id="41992" name="稻壳儿小白白(http://dwz.cn/Wu2UP)"/>
          <p:cNvSpPr>
            <a:spLocks noChangeShapeType="1"/>
          </p:cNvSpPr>
          <p:nvPr/>
        </p:nvSpPr>
        <p:spPr bwMode="auto">
          <a:xfrm flipH="1">
            <a:off x="3454764" y="3055620"/>
            <a:ext cx="1033462"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5" name="稻壳儿小白白(http://dwz.cn/Wu2UP)"/>
          <p:cNvSpPr txBox="1">
            <a:spLocks noChangeArrowheads="1"/>
          </p:cNvSpPr>
          <p:nvPr/>
        </p:nvSpPr>
        <p:spPr bwMode="auto">
          <a:xfrm>
            <a:off x="8411854" y="1693790"/>
            <a:ext cx="12573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缺点</a:t>
            </a:r>
          </a:p>
        </p:txBody>
      </p:sp>
      <p:sp>
        <p:nvSpPr>
          <p:cNvPr id="41996" name="稻壳儿小白白(http://dwz.cn/Wu2UP)"/>
          <p:cNvSpPr txBox="1">
            <a:spLocks noChangeArrowheads="1"/>
          </p:cNvSpPr>
          <p:nvPr/>
        </p:nvSpPr>
        <p:spPr bwMode="auto">
          <a:xfrm>
            <a:off x="8411854" y="1976365"/>
            <a:ext cx="23844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使用协同训练策略的时间复杂性更高，相比于其他多视图聚类策略进行聚类使用的时间更多。</a:t>
            </a:r>
          </a:p>
        </p:txBody>
      </p:sp>
      <p:sp>
        <p:nvSpPr>
          <p:cNvPr id="41997" name="稻壳儿小白白(http://dwz.cn/Wu2UP)"/>
          <p:cNvSpPr txBox="1">
            <a:spLocks noChangeArrowheads="1"/>
          </p:cNvSpPr>
          <p:nvPr/>
        </p:nvSpPr>
        <p:spPr bwMode="auto">
          <a:xfrm>
            <a:off x="413907" y="2594460"/>
            <a:ext cx="19526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优点</a:t>
            </a:r>
          </a:p>
        </p:txBody>
      </p:sp>
      <p:sp>
        <p:nvSpPr>
          <p:cNvPr id="41998" name="稻壳儿小白白(http://dwz.cn/Wu2UP)"/>
          <p:cNvSpPr txBox="1">
            <a:spLocks noChangeArrowheads="1"/>
          </p:cNvSpPr>
          <p:nvPr/>
        </p:nvSpPr>
        <p:spPr bwMode="auto">
          <a:xfrm>
            <a:off x="399204" y="2896849"/>
            <a:ext cx="2882476"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相比于其他多视图聚类策略使用协同训练策略得到的轨迹聚类具有更高的紧密度；</a:t>
            </a: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相比于在整个事件日志中、或者通过其他多视图策略和基线单一视图方法发现的过程模型，使用协同训练策略发先的过程模型更简单易理解。</a:t>
            </a:r>
          </a:p>
          <a:p>
            <a:pPr marL="171450" indent="-171450" eaLnBrk="1" hangingPunct="1">
              <a:spcBef>
                <a:spcPct val="20000"/>
              </a:spcBef>
              <a:buFont typeface="Arial" panose="020B0604020202020204" pitchFamily="34" charset="0"/>
              <a:buChar char="•"/>
            </a:pPr>
            <a:endParaRPr lang="zh-CN" altLang="en-US"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endParaRPr lang="zh-CN" altLang="en-US" sz="1200" dirty="0">
              <a:solidFill>
                <a:srgbClr val="445469"/>
              </a:solidFill>
              <a:sym typeface="Arial" panose="020B0604020202020204" pitchFamily="34" charset="0"/>
            </a:endParaRPr>
          </a:p>
        </p:txBody>
      </p:sp>
      <p:sp>
        <p:nvSpPr>
          <p:cNvPr id="42001" name="稻壳儿小白白(http://dwz.cn/Wu2UP)"/>
          <p:cNvSpPr>
            <a:spLocks noChangeShapeType="1"/>
          </p:cNvSpPr>
          <p:nvPr/>
        </p:nvSpPr>
        <p:spPr bwMode="auto">
          <a:xfrm flipH="1">
            <a:off x="7152369" y="208915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 name="稻壳儿小白白(http://dwz.cn/Wu2UP)"/>
          <p:cNvSpPr txBox="1">
            <a:spLocks noChangeArrowheads="1"/>
          </p:cNvSpPr>
          <p:nvPr/>
        </p:nvSpPr>
        <p:spPr bwMode="auto">
          <a:xfrm>
            <a:off x="8488409" y="4064635"/>
            <a:ext cx="19526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进一步探索方向</a:t>
            </a:r>
          </a:p>
        </p:txBody>
      </p:sp>
      <p:sp>
        <p:nvSpPr>
          <p:cNvPr id="25" name="稻壳儿小白白(http://dwz.cn/Wu2UP)"/>
          <p:cNvSpPr txBox="1">
            <a:spLocks noChangeArrowheads="1"/>
          </p:cNvSpPr>
          <p:nvPr/>
        </p:nvSpPr>
        <p:spPr bwMode="auto">
          <a:xfrm>
            <a:off x="8482059" y="4380548"/>
            <a:ext cx="2349500" cy="9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可以使用加权模式，来权衡协同训练策略中特定轨迹轮廓的相对重要性</a:t>
            </a:r>
            <a:r>
              <a:rPr lang="zh-CN" sz="1200" dirty="0">
                <a:solidFill>
                  <a:srgbClr val="445469"/>
                </a:solidFill>
                <a:sym typeface="Arial" panose="020B0604020202020204" pitchFamily="34" charset="0"/>
              </a:rPr>
              <a:t>；</a:t>
            </a:r>
            <a:endParaRPr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sz="1200" dirty="0">
                <a:solidFill>
                  <a:srgbClr val="445469"/>
                </a:solidFill>
                <a:sym typeface="Arial" panose="020B0604020202020204" pitchFamily="34" charset="0"/>
              </a:rPr>
              <a:t>协同训练迭代过程的停止标准也是可以进一步研究的方向。</a:t>
            </a:r>
          </a:p>
        </p:txBody>
      </p:sp>
      <p:sp>
        <p:nvSpPr>
          <p:cNvPr id="26" name="稻壳儿小白白(http://dwz.cn/Wu2UP)"/>
          <p:cNvSpPr>
            <a:spLocks noChangeShapeType="1"/>
          </p:cNvSpPr>
          <p:nvPr/>
        </p:nvSpPr>
        <p:spPr bwMode="auto">
          <a:xfrm flipH="1">
            <a:off x="7261271" y="4383723"/>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6105045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924559" y="2405856"/>
            <a:ext cx="108331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5.</a:t>
            </a:r>
            <a:r>
              <a:rPr lang="zh-CN" altLang="en-US" sz="3600" dirty="0">
                <a:solidFill>
                  <a:srgbClr val="595959"/>
                </a:solidFill>
                <a:sym typeface="Arial" panose="020B0604020202020204" pitchFamily="34" charset="0"/>
              </a:rPr>
              <a:t>基于最小生成树聚类的抗噪声过程挖掘算法</a:t>
            </a:r>
            <a:endParaRPr lang="en-US" altLang="zh-CN" sz="3600" dirty="0">
              <a:solidFill>
                <a:srgbClr val="595959"/>
              </a:solidFill>
              <a:sym typeface="Arial" panose="020B0604020202020204" pitchFamily="34" charset="0"/>
            </a:endParaRPr>
          </a:p>
          <a:p>
            <a:pPr algn="ctr" eaLnBrk="1" hangingPunct="1"/>
            <a:endParaRPr lang="en-US" altLang="zh-CN"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An Anti-Noise Process Mining Algorithm </a:t>
            </a:r>
          </a:p>
          <a:p>
            <a:pPr algn="ctr" eaLnBrk="1" hangingPunct="1"/>
            <a:r>
              <a:rPr lang="en-US" altLang="zh-CN" sz="2400" dirty="0">
                <a:solidFill>
                  <a:srgbClr val="595959"/>
                </a:solidFill>
                <a:sym typeface="Arial" panose="020B0604020202020204" pitchFamily="34" charset="0"/>
              </a:rPr>
              <a:t>Based on Minimum Spanning Tree Clustering</a:t>
            </a:r>
          </a:p>
          <a:p>
            <a:pPr algn="ctr" eaLnBrk="1" hangingPunct="1"/>
            <a:r>
              <a:rPr lang="en-US" altLang="zh-CN" sz="2400" dirty="0">
                <a:solidFill>
                  <a:srgbClr val="595959"/>
                </a:solidFill>
                <a:sym typeface="Arial" panose="020B0604020202020204" pitchFamily="34" charset="0"/>
              </a:rPr>
              <a:t>				</a:t>
            </a:r>
          </a:p>
          <a:p>
            <a:pPr algn="ctr" eaLnBrk="1" hangingPunct="1"/>
            <a:r>
              <a:rPr lang="zh-CN" altLang="en-US" sz="2400" dirty="0">
                <a:solidFill>
                  <a:srgbClr val="595959"/>
                </a:solidFill>
                <a:sym typeface="Arial" panose="020B0604020202020204" pitchFamily="34" charset="0"/>
              </a:rPr>
              <a:t>钟朝晖</a:t>
            </a:r>
            <a:r>
              <a:rPr lang="en-US" altLang="zh-CN" sz="2400" dirty="0">
                <a:solidFill>
                  <a:srgbClr val="595959"/>
                </a:solidFill>
                <a:sym typeface="Arial" panose="020B0604020202020204" pitchFamily="34" charset="0"/>
              </a:rPr>
              <a:t>16340307</a:t>
            </a:r>
          </a:p>
        </p:txBody>
      </p:sp>
      <p:grpSp>
        <p:nvGrpSpPr>
          <p:cNvPr id="5" name="组合 53"/>
          <p:cNvGrpSpPr/>
          <p:nvPr/>
        </p:nvGrpSpPr>
        <p:grpSpPr bwMode="auto">
          <a:xfrm>
            <a:off x="244475" y="111125"/>
            <a:ext cx="7671615" cy="611188"/>
            <a:chOff x="0" y="0"/>
            <a:chExt cx="7672066"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4" y="26680"/>
              <a:ext cx="6991942"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p>
        </p:txBody>
      </p:sp>
    </p:spTree>
    <p:extLst>
      <p:ext uri="{BB962C8B-B14F-4D97-AF65-F5344CB8AC3E}">
        <p14:creationId xmlns:p14="http://schemas.microsoft.com/office/powerpoint/2010/main" val="95208217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稻壳儿小白白(http://dwz.cn/Wu2UP)"/>
          <p:cNvSpPr>
            <a:spLocks noChangeArrowheads="1"/>
          </p:cNvSpPr>
          <p:nvPr/>
        </p:nvSpPr>
        <p:spPr bwMode="auto">
          <a:xfrm>
            <a:off x="277050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67" name="稻壳儿小白白(http://dwz.cn/Wu2UP)"/>
          <p:cNvSpPr>
            <a:spLocks noChangeArrowheads="1"/>
          </p:cNvSpPr>
          <p:nvPr/>
        </p:nvSpPr>
        <p:spPr bwMode="auto">
          <a:xfrm>
            <a:off x="5631180" y="245332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11268" name="稻壳儿小白白(http://dwz.cn/Wu2UP)"/>
          <p:cNvSpPr>
            <a:spLocks noChangeArrowheads="1"/>
          </p:cNvSpPr>
          <p:nvPr/>
        </p:nvSpPr>
        <p:spPr bwMode="auto">
          <a:xfrm>
            <a:off x="8491855" y="245332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11275" name="稻壳儿小白白(http://dwz.cn/Wu2UP)"/>
          <p:cNvSpPr/>
          <p:nvPr/>
        </p:nvSpPr>
        <p:spPr bwMode="auto">
          <a:xfrm>
            <a:off x="3030855" y="2699385"/>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79" name="稻壳儿小白白(http://dwz.cn/Wu2UP)"/>
          <p:cNvSpPr/>
          <p:nvPr/>
        </p:nvSpPr>
        <p:spPr bwMode="auto">
          <a:xfrm>
            <a:off x="8709343" y="2672398"/>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1" name="稻壳儿小白白(http://dwz.cn/Wu2UP)"/>
          <p:cNvSpPr/>
          <p:nvPr/>
        </p:nvSpPr>
        <p:spPr bwMode="auto">
          <a:xfrm>
            <a:off x="5913755" y="2708910"/>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283" name="稻壳儿小白白(http://dwz.cn/Wu2UP)"/>
          <p:cNvSpPr txBox="1">
            <a:spLocks noChangeArrowheads="1"/>
          </p:cNvSpPr>
          <p:nvPr/>
        </p:nvSpPr>
        <p:spPr bwMode="auto">
          <a:xfrm>
            <a:off x="2612616" y="3570922"/>
            <a:ext cx="11777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应用背景</a:t>
            </a:r>
            <a:endParaRPr lang="en-US" altLang="zh-CN" sz="2000" b="1" dirty="0"/>
          </a:p>
        </p:txBody>
      </p:sp>
      <p:sp>
        <p:nvSpPr>
          <p:cNvPr id="11285" name="稻壳儿小白白(http://dwz.cn/Wu2UP)"/>
          <p:cNvSpPr txBox="1">
            <a:spLocks noChangeArrowheads="1"/>
          </p:cNvSpPr>
          <p:nvPr/>
        </p:nvSpPr>
        <p:spPr bwMode="auto">
          <a:xfrm>
            <a:off x="5370036" y="3570922"/>
            <a:ext cx="138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实现原理</a:t>
            </a:r>
            <a:endParaRPr lang="en-US" altLang="zh-CN" sz="2000" dirty="0"/>
          </a:p>
        </p:txBody>
      </p:sp>
      <p:sp>
        <p:nvSpPr>
          <p:cNvPr id="11287" name="稻壳儿小白白(http://dwz.cn/Wu2UP)"/>
          <p:cNvSpPr txBox="1">
            <a:spLocks noChangeArrowheads="1"/>
          </p:cNvSpPr>
          <p:nvPr/>
        </p:nvSpPr>
        <p:spPr bwMode="auto">
          <a:xfrm>
            <a:off x="8230711" y="3570921"/>
            <a:ext cx="138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2000" dirty="0"/>
              <a:t>效果评测</a:t>
            </a:r>
            <a:endParaRPr lang="en-US" altLang="zh-CN" sz="2000" dirty="0"/>
          </a:p>
        </p:txBody>
      </p:sp>
      <p:grpSp>
        <p:nvGrpSpPr>
          <p:cNvPr id="11298" name="组合 53"/>
          <p:cNvGrpSpPr/>
          <p:nvPr/>
        </p:nvGrpSpPr>
        <p:grpSpPr bwMode="auto">
          <a:xfrm>
            <a:off x="200988" y="111125"/>
            <a:ext cx="7845731" cy="611189"/>
            <a:chOff x="-43490" y="0"/>
            <a:chExt cx="7846194" cy="611426"/>
          </a:xfrm>
        </p:grpSpPr>
        <p:grpSp>
          <p:nvGrpSpPr>
            <p:cNvPr id="11299" name="组合 56"/>
            <p:cNvGrpSpPr/>
            <p:nvPr/>
          </p:nvGrpSpPr>
          <p:grpSpPr bwMode="auto">
            <a:xfrm>
              <a:off x="0" y="0"/>
              <a:ext cx="611426" cy="611426"/>
              <a:chOff x="0" y="0"/>
              <a:chExt cx="3020798" cy="3020798"/>
            </a:xfrm>
          </p:grpSpPr>
          <p:pic>
            <p:nvPicPr>
              <p:cNvPr id="1130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1302" name="文本框 59"/>
            <p:cNvSpPr txBox="1">
              <a:spLocks noChangeArrowheads="1"/>
            </p:cNvSpPr>
            <p:nvPr/>
          </p:nvSpPr>
          <p:spPr bwMode="auto">
            <a:xfrm>
              <a:off x="-43490" y="74790"/>
              <a:ext cx="723404" cy="46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11303" name="文本框 62"/>
            <p:cNvSpPr txBox="1">
              <a:spLocks noChangeArrowheads="1"/>
            </p:cNvSpPr>
            <p:nvPr/>
          </p:nvSpPr>
          <p:spPr bwMode="auto">
            <a:xfrm>
              <a:off x="679913" y="26637"/>
              <a:ext cx="7122791"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2204034" y="1771849"/>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过程挖掘技术是</a:t>
            </a:r>
            <a:r>
              <a:rPr lang="zh-CN" altLang="en-US" sz="2000" dirty="0">
                <a:solidFill>
                  <a:srgbClr val="595959"/>
                </a:solidFill>
              </a:rPr>
              <a:t>从</a:t>
            </a:r>
            <a:r>
              <a:rPr lang="zh-CN" altLang="zh-CN" sz="2000" dirty="0">
                <a:solidFill>
                  <a:srgbClr val="595959"/>
                </a:solidFill>
              </a:rPr>
              <a:t>日志中提取过程知识并构建流程模型</a:t>
            </a:r>
            <a:r>
              <a:rPr lang="zh-CN" altLang="en-US" sz="2000" dirty="0">
                <a:solidFill>
                  <a:srgbClr val="595959"/>
                </a:solidFill>
              </a:rPr>
              <a:t>。而</a:t>
            </a:r>
            <a:r>
              <a:rPr lang="zh-CN" altLang="zh-CN" sz="2000" dirty="0">
                <a:solidFill>
                  <a:srgbClr val="595959"/>
                </a:solidFill>
              </a:rPr>
              <a:t>现有的过程挖掘算法在处理日志噪声方面存在不足。</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en-US" altLang="zh-CN" sz="2000" dirty="0">
                <a:solidFill>
                  <a:srgbClr val="595959"/>
                </a:solidFill>
                <a:sym typeface="Arial" panose="020B0604020202020204" pitchFamily="34" charset="0"/>
              </a:rPr>
              <a:t>α</a:t>
            </a:r>
            <a:r>
              <a:rPr lang="zh-CN" altLang="en-US" sz="2000" dirty="0">
                <a:solidFill>
                  <a:srgbClr val="595959"/>
                </a:solidFill>
                <a:sym typeface="Arial" panose="020B0604020202020204" pitchFamily="34" charset="0"/>
              </a:rPr>
              <a:t>算法忽略了噪声的影响。</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启发式过程挖掘算法等高级算法虽然能进行噪声处理，但是它们不能描述复杂的路由结构，也无法给出合理的去除日志噪声的可行阈值，需要用户自己设置阈值，这就可能造成无法正确去除噪声或导致正常的弧被删除。</a:t>
            </a:r>
            <a:endParaRPr lang="en-US" altLang="zh-CN" sz="2000" dirty="0">
              <a:solidFill>
                <a:srgbClr val="595959"/>
              </a:solidFill>
              <a:sym typeface="Arial" panose="020B0604020202020204" pitchFamily="34" charset="0"/>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遗传过程挖掘等算法虽然解决了噪声处理也能描述复杂的路由结构，但有些模型还是会出问题，这就导致结果大多数与日志不匹配，遗传过程的处理成本也很高。</a:t>
            </a:r>
          </a:p>
        </p:txBody>
      </p:sp>
      <p:grpSp>
        <p:nvGrpSpPr>
          <p:cNvPr id="5" name="组合 53"/>
          <p:cNvGrpSpPr/>
          <p:nvPr/>
        </p:nvGrpSpPr>
        <p:grpSpPr bwMode="auto">
          <a:xfrm>
            <a:off x="244475" y="111125"/>
            <a:ext cx="7833578" cy="611188"/>
            <a:chOff x="0" y="0"/>
            <a:chExt cx="783403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15412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sp>
        <p:nvSpPr>
          <p:cNvPr id="12" name="文本框 62"/>
          <p:cNvSpPr txBox="1">
            <a:spLocks noChangeArrowheads="1"/>
          </p:cNvSpPr>
          <p:nvPr/>
        </p:nvSpPr>
        <p:spPr bwMode="auto">
          <a:xfrm>
            <a:off x="4709797" y="954903"/>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应用背景</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947524" y="828063"/>
            <a:ext cx="83400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595959"/>
                </a:solidFill>
              </a:rPr>
              <a:t>对选择结构、并行结构、非自由选择结构制定决策规则，并且通过算法框架发现过程模型，并将其转换为</a:t>
            </a:r>
            <a:r>
              <a:rPr lang="en-US" altLang="zh-CN" sz="2000" dirty="0">
                <a:solidFill>
                  <a:srgbClr val="595959"/>
                </a:solidFill>
              </a:rPr>
              <a:t>Petri</a:t>
            </a:r>
            <a:r>
              <a:rPr lang="zh-CN" altLang="en-US" sz="2000" dirty="0">
                <a:solidFill>
                  <a:srgbClr val="595959"/>
                </a:solidFill>
              </a:rPr>
              <a:t>网表示。</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这里重点介绍</a:t>
            </a:r>
            <a:r>
              <a:rPr lang="zh-CN" altLang="en-US" sz="2000" dirty="0">
                <a:solidFill>
                  <a:srgbClr val="595959"/>
                </a:solidFill>
              </a:rPr>
              <a:t>非自由选择结构。</a:t>
            </a:r>
            <a:r>
              <a:rPr lang="zh-CN" altLang="zh-CN" sz="2000" dirty="0">
                <a:solidFill>
                  <a:srgbClr val="595959"/>
                </a:solidFill>
              </a:rPr>
              <a:t>非自由选择结构是指一种选择和同步的混合结构，随后任务的执行不是自由选择的，而是建立在之前任务的基础上的。在现实生活中，许多过程中都有许多非自由的选择结构，但是大多数的挖掘算法都不能检测到非自由的选择结构。</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如图</a:t>
            </a:r>
            <a:r>
              <a:rPr lang="en-US" altLang="zh-CN" sz="2000" dirty="0">
                <a:solidFill>
                  <a:srgbClr val="595959"/>
                </a:solidFill>
                <a:sym typeface="Arial" panose="020B0604020202020204" pitchFamily="34" charset="0"/>
              </a:rPr>
              <a:t>6</a:t>
            </a:r>
            <a:r>
              <a:rPr lang="zh-CN" altLang="zh-CN" sz="2000" dirty="0">
                <a:solidFill>
                  <a:srgbClr val="595959"/>
                </a:solidFill>
              </a:rPr>
              <a:t>是一个原始模型，在</a:t>
            </a:r>
            <a:r>
              <a:rPr lang="en-US" altLang="zh-CN" sz="2000" dirty="0">
                <a:solidFill>
                  <a:srgbClr val="595959"/>
                </a:solidFill>
              </a:rPr>
              <a:t>D</a:t>
            </a:r>
            <a:r>
              <a:rPr lang="zh-CN" altLang="zh-CN" sz="2000" dirty="0">
                <a:solidFill>
                  <a:srgbClr val="595959"/>
                </a:solidFill>
              </a:rPr>
              <a:t>和</a:t>
            </a:r>
            <a:r>
              <a:rPr lang="en-US" altLang="zh-CN" sz="2000" dirty="0">
                <a:solidFill>
                  <a:srgbClr val="595959"/>
                </a:solidFill>
              </a:rPr>
              <a:t>E</a:t>
            </a:r>
            <a:r>
              <a:rPr lang="zh-CN" altLang="zh-CN" sz="2000" dirty="0">
                <a:solidFill>
                  <a:srgbClr val="595959"/>
                </a:solidFill>
              </a:rPr>
              <a:t>之间有一个非自由的选择结构，如果前面执行的是</a:t>
            </a:r>
            <a:r>
              <a:rPr lang="en-US" altLang="zh-CN" sz="2000" dirty="0">
                <a:solidFill>
                  <a:srgbClr val="595959"/>
                </a:solidFill>
              </a:rPr>
              <a:t>A</a:t>
            </a:r>
            <a:r>
              <a:rPr lang="zh-CN" altLang="zh-CN" sz="2000" dirty="0">
                <a:solidFill>
                  <a:srgbClr val="595959"/>
                </a:solidFill>
              </a:rPr>
              <a:t>，则选择</a:t>
            </a:r>
            <a:r>
              <a:rPr lang="en-US" altLang="zh-CN" sz="2000" dirty="0">
                <a:solidFill>
                  <a:srgbClr val="595959"/>
                </a:solidFill>
              </a:rPr>
              <a:t>D</a:t>
            </a:r>
            <a:r>
              <a:rPr lang="zh-CN" altLang="zh-CN" sz="2000" dirty="0">
                <a:solidFill>
                  <a:srgbClr val="595959"/>
                </a:solidFill>
              </a:rPr>
              <a:t>，否则则选择</a:t>
            </a:r>
            <a:r>
              <a:rPr lang="en-US" altLang="zh-CN" sz="2000" dirty="0">
                <a:solidFill>
                  <a:srgbClr val="595959"/>
                </a:solidFill>
              </a:rPr>
              <a:t>E</a:t>
            </a:r>
            <a:r>
              <a:rPr lang="zh-CN" altLang="zh-CN" sz="2000" dirty="0">
                <a:solidFill>
                  <a:srgbClr val="595959"/>
                </a:solidFill>
              </a:rPr>
              <a:t>。</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en-US" sz="2000" dirty="0">
                <a:solidFill>
                  <a:srgbClr val="595959"/>
                </a:solidFill>
                <a:sym typeface="Arial" panose="020B0604020202020204" pitchFamily="34" charset="0"/>
              </a:rPr>
              <a:t>而图</a:t>
            </a:r>
            <a:r>
              <a:rPr lang="en-US" altLang="zh-CN" sz="2000" dirty="0">
                <a:solidFill>
                  <a:srgbClr val="595959"/>
                </a:solidFill>
                <a:sym typeface="Arial" panose="020B0604020202020204" pitchFamily="34" charset="0"/>
              </a:rPr>
              <a:t>7</a:t>
            </a:r>
            <a:r>
              <a:rPr lang="zh-CN" altLang="en-US" sz="2000" dirty="0">
                <a:solidFill>
                  <a:srgbClr val="595959"/>
                </a:solidFill>
                <a:sym typeface="Arial" panose="020B0604020202020204" pitchFamily="34" charset="0"/>
              </a:rPr>
              <a:t>则是</a:t>
            </a:r>
            <a:r>
              <a:rPr lang="en-US" altLang="zh-CN" sz="2000" dirty="0">
                <a:solidFill>
                  <a:srgbClr val="595959"/>
                </a:solidFill>
                <a:sym typeface="Arial" panose="020B0604020202020204" pitchFamily="34" charset="0"/>
              </a:rPr>
              <a:t>α</a:t>
            </a:r>
            <a:r>
              <a:rPr lang="zh-CN" altLang="en-US" sz="2000" dirty="0">
                <a:solidFill>
                  <a:srgbClr val="595959"/>
                </a:solidFill>
                <a:sym typeface="Arial" panose="020B0604020202020204" pitchFamily="34" charset="0"/>
              </a:rPr>
              <a:t>算法生成的模型</a:t>
            </a:r>
            <a:endParaRPr lang="en-US" altLang="zh-CN" sz="2000" dirty="0">
              <a:solidFill>
                <a:srgbClr val="595959"/>
              </a:solidFill>
              <a:sym typeface="Arial" panose="020B0604020202020204" pitchFamily="34" charset="0"/>
            </a:endParaRPr>
          </a:p>
        </p:txBody>
      </p:sp>
      <p:grpSp>
        <p:nvGrpSpPr>
          <p:cNvPr id="5" name="组合 53"/>
          <p:cNvGrpSpPr/>
          <p:nvPr/>
        </p:nvGrpSpPr>
        <p:grpSpPr bwMode="auto">
          <a:xfrm>
            <a:off x="244475" y="111125"/>
            <a:ext cx="7889330" cy="611188"/>
            <a:chOff x="0" y="0"/>
            <a:chExt cx="7889794"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2098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2" name="图片 11"/>
          <p:cNvPicPr/>
          <p:nvPr/>
        </p:nvPicPr>
        <p:blipFill>
          <a:blip r:embed="rId5"/>
          <a:stretch>
            <a:fillRect/>
          </a:stretch>
        </p:blipFill>
        <p:spPr>
          <a:xfrm>
            <a:off x="433388" y="4943857"/>
            <a:ext cx="3819525" cy="1638300"/>
          </a:xfrm>
          <a:prstGeom prst="rect">
            <a:avLst/>
          </a:prstGeom>
        </p:spPr>
      </p:pic>
      <p:pic>
        <p:nvPicPr>
          <p:cNvPr id="13" name="图片 12"/>
          <p:cNvPicPr/>
          <p:nvPr/>
        </p:nvPicPr>
        <p:blipFill>
          <a:blip r:embed="rId6"/>
          <a:stretch>
            <a:fillRect/>
          </a:stretch>
        </p:blipFill>
        <p:spPr>
          <a:xfrm>
            <a:off x="5161597" y="4979009"/>
            <a:ext cx="3819525" cy="1581150"/>
          </a:xfrm>
          <a:prstGeom prst="rect">
            <a:avLst/>
          </a:prstGeom>
        </p:spPr>
      </p:pic>
      <p:sp>
        <p:nvSpPr>
          <p:cNvPr id="14" name="文本框 62"/>
          <p:cNvSpPr txBox="1">
            <a:spLocks noChangeArrowheads="1"/>
          </p:cNvSpPr>
          <p:nvPr/>
        </p:nvSpPr>
        <p:spPr bwMode="auto">
          <a:xfrm>
            <a:off x="678868" y="2542886"/>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实现原理</a:t>
            </a:r>
          </a:p>
        </p:txBody>
      </p:sp>
    </p:spTree>
    <p:extLst>
      <p:ext uri="{BB962C8B-B14F-4D97-AF65-F5344CB8AC3E}">
        <p14:creationId xmlns:p14="http://schemas.microsoft.com/office/powerpoint/2010/main" val="403986587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737464" y="1553637"/>
            <a:ext cx="654866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400" dirty="0">
                <a:solidFill>
                  <a:srgbClr val="595959"/>
                </a:solidFill>
              </a:rPr>
              <a:t>鉴于事件日志中的活动顺序关系，具有非自由选择结构的一对活动在日志中总是比较少见的，也就是说，这对活动并不会出现在日志中的所有跟踪中，但如果出现，则会成对出现。</a:t>
            </a:r>
            <a:endParaRPr lang="en-US" altLang="zh-CN" sz="2400" dirty="0">
              <a:solidFill>
                <a:srgbClr val="595959"/>
              </a:solidFill>
            </a:endParaRPr>
          </a:p>
          <a:p>
            <a:pPr eaLnBrk="1" hangingPunct="1"/>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当 </a:t>
            </a:r>
            <a:r>
              <a:rPr lang="en-US" altLang="zh-CN" sz="2400" dirty="0" err="1">
                <a:solidFill>
                  <a:srgbClr val="595959"/>
                </a:solidFill>
                <a:sym typeface="Arial" panose="020B0604020202020204" pitchFamily="34" charset="0"/>
              </a:rPr>
              <a:t>ti</a:t>
            </a:r>
            <a:r>
              <a:rPr lang="en-US" altLang="zh-CN" sz="2400" dirty="0">
                <a:solidFill>
                  <a:srgbClr val="595959"/>
                </a:solidFill>
                <a:sym typeface="Arial" panose="020B0604020202020204" pitchFamily="34" charset="0"/>
              </a:rPr>
              <a:t>, </a:t>
            </a:r>
            <a:r>
              <a:rPr lang="en-US" altLang="zh-CN" sz="2400" dirty="0" err="1">
                <a:solidFill>
                  <a:srgbClr val="595959"/>
                </a:solidFill>
                <a:sym typeface="Arial" panose="020B0604020202020204" pitchFamily="34" charset="0"/>
              </a:rPr>
              <a:t>tj</a:t>
            </a:r>
            <a:r>
              <a:rPr lang="en-US" altLang="zh-CN" sz="2400" dirty="0">
                <a:solidFill>
                  <a:srgbClr val="595959"/>
                </a:solidFill>
                <a:sym typeface="Arial" panose="020B0604020202020204" pitchFamily="34" charset="0"/>
              </a:rPr>
              <a:t> </a:t>
            </a:r>
            <a:r>
              <a:rPr lang="zh-CN" altLang="en-US" sz="2400" dirty="0">
                <a:solidFill>
                  <a:srgbClr val="595959"/>
                </a:solidFill>
                <a:sym typeface="Arial" panose="020B0604020202020204" pitchFamily="34" charset="0"/>
              </a:rPr>
              <a:t>事件满足（</a:t>
            </a:r>
            <a:r>
              <a:rPr lang="en-US" altLang="zh-CN" sz="2400" dirty="0">
                <a:solidFill>
                  <a:srgbClr val="595959"/>
                </a:solidFill>
                <a:sym typeface="Arial" panose="020B0604020202020204" pitchFamily="34" charset="0"/>
              </a:rPr>
              <a:t>1</a:t>
            </a:r>
            <a:r>
              <a:rPr lang="zh-CN" altLang="en-US" sz="2400" dirty="0">
                <a:solidFill>
                  <a:srgbClr val="595959"/>
                </a:solidFill>
                <a:sym typeface="Arial" panose="020B0604020202020204" pitchFamily="34" charset="0"/>
              </a:rPr>
              <a:t>）两者没有直接关联</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a:t>
            </a:r>
            <a:r>
              <a:rPr lang="en-US" altLang="zh-CN" sz="2400" dirty="0">
                <a:solidFill>
                  <a:srgbClr val="595959"/>
                </a:solidFill>
                <a:sym typeface="Arial" panose="020B0604020202020204" pitchFamily="34" charset="0"/>
              </a:rPr>
              <a:t>2</a:t>
            </a:r>
            <a:r>
              <a:rPr lang="zh-CN" altLang="en-US" sz="2400" dirty="0">
                <a:solidFill>
                  <a:srgbClr val="595959"/>
                </a:solidFill>
                <a:sym typeface="Arial" panose="020B0604020202020204" pitchFamily="34" charset="0"/>
              </a:rPr>
              <a:t>）在所有轨迹中，两者不是同时出现的</a:t>
            </a:r>
            <a:endParaRPr lang="en-US" altLang="zh-CN" sz="2400" dirty="0">
              <a:solidFill>
                <a:srgbClr val="595959"/>
              </a:solidFill>
              <a:sym typeface="Arial" panose="020B0604020202020204" pitchFamily="34" charset="0"/>
            </a:endParaRPr>
          </a:p>
          <a:p>
            <a:pPr eaLnBrk="1" hangingPunct="1"/>
            <a:r>
              <a:rPr lang="zh-CN" altLang="en-US" sz="2400" dirty="0">
                <a:solidFill>
                  <a:srgbClr val="595959"/>
                </a:solidFill>
                <a:sym typeface="Arial" panose="020B0604020202020204" pitchFamily="34" charset="0"/>
              </a:rPr>
              <a:t>（</a:t>
            </a:r>
            <a:r>
              <a:rPr lang="en-US" altLang="zh-CN" sz="2400" dirty="0">
                <a:solidFill>
                  <a:srgbClr val="595959"/>
                </a:solidFill>
                <a:sym typeface="Arial" panose="020B0604020202020204" pitchFamily="34" charset="0"/>
              </a:rPr>
              <a:t>3</a:t>
            </a:r>
            <a:r>
              <a:rPr lang="zh-CN" altLang="en-US" sz="2400" dirty="0">
                <a:solidFill>
                  <a:srgbClr val="595959"/>
                </a:solidFill>
                <a:sym typeface="Arial" panose="020B0604020202020204" pitchFamily="34" charset="0"/>
              </a:rPr>
              <a:t>）两者在所有轨迹中出现的频率和等于他们一起出现的频率，就可以判断它们是非</a:t>
            </a:r>
            <a:r>
              <a:rPr lang="zh-CN" altLang="en-US" sz="2400" dirty="0">
                <a:solidFill>
                  <a:srgbClr val="595959"/>
                </a:solidFill>
              </a:rPr>
              <a:t>自由选择结构。</a:t>
            </a:r>
            <a:endParaRPr lang="en-US" altLang="zh-CN" sz="2400" dirty="0">
              <a:solidFill>
                <a:srgbClr val="595959"/>
              </a:solidFill>
              <a:sym typeface="Arial" panose="020B0604020202020204" pitchFamily="34" charset="0"/>
            </a:endParaRPr>
          </a:p>
        </p:txBody>
      </p:sp>
      <p:grpSp>
        <p:nvGrpSpPr>
          <p:cNvPr id="5" name="组合 53"/>
          <p:cNvGrpSpPr/>
          <p:nvPr/>
        </p:nvGrpSpPr>
        <p:grpSpPr bwMode="auto">
          <a:xfrm>
            <a:off x="244475" y="111125"/>
            <a:ext cx="7680324" cy="611188"/>
            <a:chOff x="0" y="0"/>
            <a:chExt cx="7680776"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00086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4" name="图片 13"/>
          <p:cNvPicPr/>
          <p:nvPr/>
        </p:nvPicPr>
        <p:blipFill>
          <a:blip r:embed="rId5"/>
          <a:stretch>
            <a:fillRect/>
          </a:stretch>
        </p:blipFill>
        <p:spPr>
          <a:xfrm>
            <a:off x="1108075" y="2212286"/>
            <a:ext cx="3028950" cy="2863215"/>
          </a:xfrm>
          <a:prstGeom prst="rect">
            <a:avLst/>
          </a:prstGeom>
        </p:spPr>
      </p:pic>
    </p:spTree>
    <p:extLst>
      <p:ext uri="{BB962C8B-B14F-4D97-AF65-F5344CB8AC3E}">
        <p14:creationId xmlns:p14="http://schemas.microsoft.com/office/powerpoint/2010/main" val="4145627902"/>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033164" y="1544323"/>
            <a:ext cx="654866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rPr>
              <a:t>日志噪声处理</a:t>
            </a:r>
            <a:endParaRPr lang="en-US" altLang="zh-CN" sz="2400" dirty="0">
              <a:solidFill>
                <a:srgbClr val="595959"/>
              </a:solidFill>
            </a:endParaRPr>
          </a:p>
          <a:p>
            <a:pPr eaLnBrk="1" hangingPunct="1"/>
            <a:endParaRPr lang="en-US" altLang="zh-CN" sz="2400" dirty="0">
              <a:solidFill>
                <a:srgbClr val="595959"/>
              </a:solidFill>
              <a:sym typeface="Arial" panose="020B0604020202020204" pitchFamily="34" charset="0"/>
            </a:endParaRPr>
          </a:p>
          <a:p>
            <a:pPr eaLnBrk="1" hangingPunct="1"/>
            <a:r>
              <a:rPr lang="zh-CN" altLang="zh-CN" sz="2400" dirty="0">
                <a:solidFill>
                  <a:srgbClr val="595959"/>
                </a:solidFill>
              </a:rPr>
              <a:t>聚类技术可以作为识别日志噪声的预处理步骤。我们可以将轨迹划分为集群，从而使同一个集群内都是相似的行为。然后就可以在最大的集群里发现一个过程模型。</a:t>
            </a:r>
            <a:endParaRPr lang="en-US" altLang="zh-CN" sz="2400" dirty="0">
              <a:solidFill>
                <a:srgbClr val="595959"/>
              </a:solidFill>
            </a:endParaRPr>
          </a:p>
          <a:p>
            <a:pPr eaLnBrk="1" hangingPunct="1"/>
            <a:endParaRPr lang="en-US" altLang="zh-CN" sz="2400" dirty="0">
              <a:solidFill>
                <a:srgbClr val="595959"/>
              </a:solidFill>
            </a:endParaRPr>
          </a:p>
          <a:p>
            <a:pPr eaLnBrk="1" hangingPunct="1"/>
            <a:r>
              <a:rPr lang="zh-CN" altLang="zh-CN" sz="2400" dirty="0">
                <a:solidFill>
                  <a:srgbClr val="595959"/>
                </a:solidFill>
              </a:rPr>
              <a:t>经典聚类分析方法不知道数据集的实际分布，而且还需要同时设置大量的参数</a:t>
            </a:r>
            <a:r>
              <a:rPr lang="zh-CN" altLang="en-US" sz="2400" dirty="0">
                <a:solidFill>
                  <a:srgbClr val="595959"/>
                </a:solidFill>
              </a:rPr>
              <a:t>，所以十分麻烦。因此作者引入了</a:t>
            </a:r>
            <a:r>
              <a:rPr lang="en-US" altLang="zh-CN" sz="2400" dirty="0">
                <a:solidFill>
                  <a:srgbClr val="595959"/>
                </a:solidFill>
              </a:rPr>
              <a:t>MST</a:t>
            </a:r>
            <a:r>
              <a:rPr lang="zh-CN" altLang="en-US" sz="2400" dirty="0">
                <a:solidFill>
                  <a:srgbClr val="595959"/>
                </a:solidFill>
              </a:rPr>
              <a:t>，</a:t>
            </a:r>
            <a:r>
              <a:rPr lang="zh-CN" altLang="zh-CN" sz="2400" dirty="0">
                <a:solidFill>
                  <a:srgbClr val="595959"/>
                </a:solidFill>
              </a:rPr>
              <a:t>利用</a:t>
            </a:r>
            <a:r>
              <a:rPr lang="en-US" altLang="zh-CN" sz="2400" dirty="0">
                <a:solidFill>
                  <a:srgbClr val="595959"/>
                </a:solidFill>
              </a:rPr>
              <a:t>MST</a:t>
            </a:r>
            <a:r>
              <a:rPr lang="zh-CN" altLang="zh-CN" sz="2400" dirty="0">
                <a:solidFill>
                  <a:srgbClr val="595959"/>
                </a:solidFill>
              </a:rPr>
              <a:t>的几何结构，极大地消除了聚类的盲目性。</a:t>
            </a:r>
          </a:p>
        </p:txBody>
      </p:sp>
      <p:grpSp>
        <p:nvGrpSpPr>
          <p:cNvPr id="5" name="组合 53"/>
          <p:cNvGrpSpPr/>
          <p:nvPr/>
        </p:nvGrpSpPr>
        <p:grpSpPr bwMode="auto">
          <a:xfrm>
            <a:off x="244475" y="111125"/>
            <a:ext cx="8847274" cy="611188"/>
            <a:chOff x="0" y="0"/>
            <a:chExt cx="8847795"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81678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2.5</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828381065"/>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532003" y="1323717"/>
            <a:ext cx="654866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正常工作流的行为应该是相似的，所以日志中的轨迹也应该是相似的。通过计算轨迹的相似程度并且将它们聚类，我们就能区分出日志噪音的轨迹。</a:t>
            </a:r>
            <a:endParaRPr lang="en-US" altLang="zh-CN" sz="2000" dirty="0">
              <a:solidFill>
                <a:srgbClr val="595959"/>
              </a:solidFill>
            </a:endParaRPr>
          </a:p>
          <a:p>
            <a:pPr eaLnBrk="1" hangingPunct="1"/>
            <a:endParaRPr lang="en-US" altLang="zh-CN" sz="2000" dirty="0">
              <a:solidFill>
                <a:srgbClr val="595959"/>
              </a:solidFill>
              <a:sym typeface="Arial" panose="020B0604020202020204" pitchFamily="34" charset="0"/>
            </a:endParaRPr>
          </a:p>
          <a:p>
            <a:pPr eaLnBrk="1" hangingPunct="1"/>
            <a:r>
              <a:rPr lang="zh-CN" altLang="zh-CN" sz="2000" dirty="0">
                <a:solidFill>
                  <a:srgbClr val="595959"/>
                </a:solidFill>
              </a:rPr>
              <a:t>通过轨迹之间的距离，我们可以画出一张图。这张图是一张无向图，由</a:t>
            </a:r>
            <a:r>
              <a:rPr lang="en-US" altLang="zh-CN" sz="2000" dirty="0">
                <a:solidFill>
                  <a:srgbClr val="595959"/>
                </a:solidFill>
              </a:rPr>
              <a:t>n</a:t>
            </a:r>
            <a:r>
              <a:rPr lang="zh-CN" altLang="zh-CN" sz="2000" dirty="0">
                <a:solidFill>
                  <a:srgbClr val="595959"/>
                </a:solidFill>
              </a:rPr>
              <a:t>个轨迹集得出节点集，并且每条边上都标有对应的轨迹的距离。然后我们在图中找到一个</a:t>
            </a:r>
            <a:r>
              <a:rPr lang="en-US" altLang="zh-CN" sz="2000" dirty="0">
                <a:solidFill>
                  <a:srgbClr val="595959"/>
                </a:solidFill>
              </a:rPr>
              <a:t>MST</a:t>
            </a:r>
            <a:r>
              <a:rPr lang="zh-CN" altLang="zh-CN" sz="2000" dirty="0">
                <a:solidFill>
                  <a:srgbClr val="595959"/>
                </a:solidFill>
              </a:rPr>
              <a:t>。这个</a:t>
            </a:r>
            <a:r>
              <a:rPr lang="en-US" altLang="zh-CN" sz="2000" dirty="0">
                <a:solidFill>
                  <a:srgbClr val="595959"/>
                </a:solidFill>
              </a:rPr>
              <a:t>MST</a:t>
            </a:r>
            <a:r>
              <a:rPr lang="zh-CN" altLang="zh-CN" sz="2000" dirty="0">
                <a:solidFill>
                  <a:srgbClr val="595959"/>
                </a:solidFill>
              </a:rPr>
              <a:t>是一个子图，且（</a:t>
            </a:r>
            <a:r>
              <a:rPr lang="en-US" altLang="zh-CN" sz="2000" dirty="0">
                <a:solidFill>
                  <a:srgbClr val="595959"/>
                </a:solidFill>
              </a:rPr>
              <a:t>1</a:t>
            </a:r>
            <a:r>
              <a:rPr lang="zh-CN" altLang="zh-CN" sz="2000" dirty="0">
                <a:solidFill>
                  <a:srgbClr val="595959"/>
                </a:solidFill>
              </a:rPr>
              <a:t>）是一个树，任何两个节点都由一条路径连接，（</a:t>
            </a:r>
            <a:r>
              <a:rPr lang="en-US" altLang="zh-CN" sz="2000" dirty="0">
                <a:solidFill>
                  <a:srgbClr val="595959"/>
                </a:solidFill>
              </a:rPr>
              <a:t>2</a:t>
            </a:r>
            <a:r>
              <a:rPr lang="zh-CN" altLang="zh-CN" sz="2000" dirty="0">
                <a:solidFill>
                  <a:srgbClr val="595959"/>
                </a:solidFill>
              </a:rPr>
              <a:t>）连接所有节点并且（</a:t>
            </a:r>
            <a:r>
              <a:rPr lang="en-US" altLang="zh-CN" sz="2000" dirty="0">
                <a:solidFill>
                  <a:srgbClr val="595959"/>
                </a:solidFill>
              </a:rPr>
              <a:t>3</a:t>
            </a:r>
            <a:r>
              <a:rPr lang="zh-CN" altLang="zh-CN" sz="2000" dirty="0">
                <a:solidFill>
                  <a:srgbClr val="595959"/>
                </a:solidFill>
              </a:rPr>
              <a:t>）连接的总成本最低。例如图</a:t>
            </a:r>
            <a:r>
              <a:rPr lang="en-US" altLang="zh-CN" sz="2000" dirty="0">
                <a:solidFill>
                  <a:srgbClr val="595959"/>
                </a:solidFill>
              </a:rPr>
              <a:t>9</a:t>
            </a:r>
            <a:endParaRPr lang="zh-CN" altLang="zh-CN" sz="2000" dirty="0">
              <a:solidFill>
                <a:srgbClr val="595959"/>
              </a:solidFill>
            </a:endParaRPr>
          </a:p>
          <a:p>
            <a:pPr eaLnBrk="1" hangingPunct="1"/>
            <a:endParaRPr lang="en-US" altLang="zh-CN" sz="2000" dirty="0">
              <a:solidFill>
                <a:srgbClr val="595959"/>
              </a:solidFill>
            </a:endParaRPr>
          </a:p>
          <a:p>
            <a:r>
              <a:rPr lang="zh-CN" altLang="zh-CN" sz="2000" dirty="0">
                <a:solidFill>
                  <a:srgbClr val="595959"/>
                </a:solidFill>
              </a:rPr>
              <a:t>删除具有最大权重的</a:t>
            </a:r>
            <a:r>
              <a:rPr lang="en-US" altLang="zh-CN" sz="2000" dirty="0">
                <a:solidFill>
                  <a:srgbClr val="595959"/>
                </a:solidFill>
              </a:rPr>
              <a:t>k-1</a:t>
            </a:r>
            <a:r>
              <a:rPr lang="zh-CN" altLang="zh-CN" sz="2000" dirty="0">
                <a:solidFill>
                  <a:srgbClr val="595959"/>
                </a:solidFill>
              </a:rPr>
              <a:t>条边，得到</a:t>
            </a:r>
            <a:r>
              <a:rPr lang="en-US" altLang="zh-CN" sz="2000" dirty="0">
                <a:solidFill>
                  <a:srgbClr val="595959"/>
                </a:solidFill>
              </a:rPr>
              <a:t>k</a:t>
            </a:r>
            <a:r>
              <a:rPr lang="zh-CN" altLang="zh-CN" sz="2000" dirty="0">
                <a:solidFill>
                  <a:srgbClr val="595959"/>
                </a:solidFill>
              </a:rPr>
              <a:t>个子树，即使所有子树的边都变小的</a:t>
            </a:r>
            <a:r>
              <a:rPr lang="en-US" altLang="zh-CN" sz="2000" dirty="0">
                <a:solidFill>
                  <a:srgbClr val="595959"/>
                </a:solidFill>
              </a:rPr>
              <a:t>k</a:t>
            </a:r>
            <a:r>
              <a:rPr lang="zh-CN" altLang="zh-CN" sz="2000" dirty="0">
                <a:solidFill>
                  <a:srgbClr val="595959"/>
                </a:solidFill>
              </a:rPr>
              <a:t>个聚类。这是基于距离较短的两点属于同一聚类，聚类长的两点属于不同聚类这一理论。</a:t>
            </a:r>
          </a:p>
        </p:txBody>
      </p:sp>
      <p:grpSp>
        <p:nvGrpSpPr>
          <p:cNvPr id="5" name="组合 53"/>
          <p:cNvGrpSpPr/>
          <p:nvPr/>
        </p:nvGrpSpPr>
        <p:grpSpPr bwMode="auto">
          <a:xfrm>
            <a:off x="244475" y="111125"/>
            <a:ext cx="7837078" cy="611188"/>
            <a:chOff x="0" y="0"/>
            <a:chExt cx="7837539"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3" y="26637"/>
              <a:ext cx="715762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2" name="图片 11"/>
          <p:cNvPicPr/>
          <p:nvPr/>
        </p:nvPicPr>
        <p:blipFill>
          <a:blip r:embed="rId5"/>
          <a:stretch>
            <a:fillRect/>
          </a:stretch>
        </p:blipFill>
        <p:spPr>
          <a:xfrm>
            <a:off x="230827" y="3126400"/>
            <a:ext cx="4181475" cy="2971800"/>
          </a:xfrm>
          <a:prstGeom prst="rect">
            <a:avLst/>
          </a:prstGeom>
        </p:spPr>
      </p:pic>
    </p:spTree>
    <p:extLst>
      <p:ext uri="{BB962C8B-B14F-4D97-AF65-F5344CB8AC3E}">
        <p14:creationId xmlns:p14="http://schemas.microsoft.com/office/powerpoint/2010/main" val="301637977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1475294" y="3688665"/>
            <a:ext cx="6548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solidFill>
                  <a:srgbClr val="595959"/>
                </a:solidFill>
              </a:rPr>
              <a:t>最终算法展示</a:t>
            </a:r>
            <a:endParaRPr lang="zh-CN" altLang="zh-CN" sz="2400" dirty="0">
              <a:solidFill>
                <a:srgbClr val="595959"/>
              </a:solidFill>
            </a:endParaRPr>
          </a:p>
        </p:txBody>
      </p:sp>
      <p:grpSp>
        <p:nvGrpSpPr>
          <p:cNvPr id="5" name="组合 53"/>
          <p:cNvGrpSpPr/>
          <p:nvPr/>
        </p:nvGrpSpPr>
        <p:grpSpPr bwMode="auto">
          <a:xfrm>
            <a:off x="244475" y="111125"/>
            <a:ext cx="7689034" cy="611188"/>
            <a:chOff x="0" y="0"/>
            <a:chExt cx="7689487"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700957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3" name="图片 12"/>
          <p:cNvPicPr/>
          <p:nvPr/>
        </p:nvPicPr>
        <p:blipFill>
          <a:blip r:embed="rId5"/>
          <a:stretch>
            <a:fillRect/>
          </a:stretch>
        </p:blipFill>
        <p:spPr>
          <a:xfrm>
            <a:off x="5846454" y="1052444"/>
            <a:ext cx="3501800" cy="5571377"/>
          </a:xfrm>
          <a:prstGeom prst="rect">
            <a:avLst/>
          </a:prstGeom>
        </p:spPr>
      </p:pic>
    </p:spTree>
    <p:extLst>
      <p:ext uri="{BB962C8B-B14F-4D97-AF65-F5344CB8AC3E}">
        <p14:creationId xmlns:p14="http://schemas.microsoft.com/office/powerpoint/2010/main" val="37196882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稻壳儿小白白(http://dwz.cn/Wu2UP)"/>
          <p:cNvSpPr/>
          <p:nvPr/>
        </p:nvSpPr>
        <p:spPr bwMode="auto">
          <a:xfrm rot="5400000">
            <a:off x="855091" y="4187667"/>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299" name="稻壳儿小白白(http://dwz.cn/Wu2UP)"/>
          <p:cNvSpPr>
            <a:spLocks noChangeArrowheads="1"/>
          </p:cNvSpPr>
          <p:nvPr/>
        </p:nvSpPr>
        <p:spPr bwMode="auto">
          <a:xfrm>
            <a:off x="2186209" y="403288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0" name="稻壳儿小白白(http://dwz.cn/Wu2UP)"/>
          <p:cNvSpPr/>
          <p:nvPr/>
        </p:nvSpPr>
        <p:spPr bwMode="auto">
          <a:xfrm rot="5400000">
            <a:off x="3181572" y="3612199"/>
            <a:ext cx="1266825"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1" name="稻壳儿小白白(http://dwz.cn/Wu2UP)"/>
          <p:cNvSpPr>
            <a:spLocks noChangeArrowheads="1"/>
          </p:cNvSpPr>
          <p:nvPr/>
        </p:nvSpPr>
        <p:spPr bwMode="auto">
          <a:xfrm>
            <a:off x="4513484" y="3456624"/>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2" name="稻壳儿小白白(http://dwz.cn/Wu2UP)"/>
          <p:cNvSpPr/>
          <p:nvPr/>
        </p:nvSpPr>
        <p:spPr bwMode="auto">
          <a:xfrm rot="5400000">
            <a:off x="5509641" y="3036730"/>
            <a:ext cx="1265237"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3" name="稻壳儿小白白(http://dwz.cn/Wu2UP)"/>
          <p:cNvSpPr>
            <a:spLocks noChangeArrowheads="1"/>
          </p:cNvSpPr>
          <p:nvPr/>
        </p:nvSpPr>
        <p:spPr bwMode="auto">
          <a:xfrm>
            <a:off x="6840759" y="2880361"/>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55304" name="稻壳儿小白白(http://dwz.cn/Wu2UP)"/>
          <p:cNvSpPr/>
          <p:nvPr/>
        </p:nvSpPr>
        <p:spPr bwMode="auto">
          <a:xfrm rot="5400000">
            <a:off x="7836122" y="2459673"/>
            <a:ext cx="1265238" cy="2106613"/>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305" name="稻壳儿小白白(http://dwz.cn/Wu2UP)"/>
          <p:cNvSpPr txBox="1">
            <a:spLocks noChangeArrowheads="1"/>
          </p:cNvSpPr>
          <p:nvPr/>
        </p:nvSpPr>
        <p:spPr bwMode="auto">
          <a:xfrm>
            <a:off x="435197" y="4919282"/>
            <a:ext cx="2338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基于扩展</a:t>
            </a:r>
            <a:r>
              <a:rPr lang="en-US" altLang="zh-CN" sz="1600" b="1" dirty="0">
                <a:solidFill>
                  <a:srgbClr val="4B5E75"/>
                </a:solidFill>
                <a:sym typeface="Arial" panose="020B0604020202020204" pitchFamily="34" charset="0"/>
              </a:rPr>
              <a:t>Petri net</a:t>
            </a:r>
          </a:p>
          <a:p>
            <a:pPr algn="ctr" eaLnBrk="1" hangingPunct="1"/>
            <a:r>
              <a:rPr lang="zh-CN" altLang="en-US" sz="1600" b="1" dirty="0">
                <a:solidFill>
                  <a:srgbClr val="4B5E75"/>
                </a:solidFill>
                <a:sym typeface="Arial" panose="020B0604020202020204" pitchFamily="34" charset="0"/>
              </a:rPr>
              <a:t>的模型改进算法</a:t>
            </a:r>
          </a:p>
        </p:txBody>
      </p:sp>
      <p:sp>
        <p:nvSpPr>
          <p:cNvPr id="55307" name="稻壳儿小白白(http://dwz.cn/Wu2UP)"/>
          <p:cNvSpPr txBox="1">
            <a:spLocks noChangeArrowheads="1"/>
          </p:cNvSpPr>
          <p:nvPr/>
        </p:nvSpPr>
        <p:spPr bwMode="auto">
          <a:xfrm>
            <a:off x="2694209" y="4423412"/>
            <a:ext cx="2338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基于改进混合遗传</a:t>
            </a:r>
            <a:endParaRPr lang="en-US" altLang="zh-CN" sz="1600" b="1" dirty="0">
              <a:solidFill>
                <a:srgbClr val="4B5E75"/>
              </a:solidFill>
              <a:sym typeface="Arial" panose="020B0604020202020204" pitchFamily="34" charset="0"/>
            </a:endParaRPr>
          </a:p>
          <a:p>
            <a:pPr algn="ctr" eaLnBrk="1" hangingPunct="1"/>
            <a:r>
              <a:rPr lang="zh-CN" altLang="en-US" sz="1600" b="1" dirty="0">
                <a:solidFill>
                  <a:srgbClr val="4B5E75"/>
                </a:solidFill>
                <a:sym typeface="Arial" panose="020B0604020202020204" pitchFamily="34" charset="0"/>
              </a:rPr>
              <a:t>算法的过程挖掘</a:t>
            </a:r>
          </a:p>
        </p:txBody>
      </p:sp>
      <p:sp>
        <p:nvSpPr>
          <p:cNvPr id="55309" name="稻壳儿小白白(http://dwz.cn/Wu2UP)"/>
          <p:cNvSpPr txBox="1">
            <a:spLocks noChangeArrowheads="1"/>
          </p:cNvSpPr>
          <p:nvPr/>
        </p:nvSpPr>
        <p:spPr bwMode="auto">
          <a:xfrm>
            <a:off x="4975447" y="3847149"/>
            <a:ext cx="2336800"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基于活动间依赖图</a:t>
            </a:r>
            <a:endParaRPr lang="en-US" altLang="zh-CN" sz="1600" b="1" dirty="0">
              <a:solidFill>
                <a:srgbClr val="445469"/>
              </a:solidFill>
              <a:sym typeface="Arial" panose="020B0604020202020204" pitchFamily="34" charset="0"/>
            </a:endParaRPr>
          </a:p>
          <a:p>
            <a:pPr algn="ctr" eaLnBrk="1" hangingPunct="1">
              <a:spcBef>
                <a:spcPct val="20000"/>
              </a:spcBef>
            </a:pPr>
            <a:r>
              <a:rPr lang="zh-CN" altLang="en-US" sz="1600" b="1" dirty="0">
                <a:solidFill>
                  <a:srgbClr val="445469"/>
                </a:solidFill>
                <a:sym typeface="Arial" panose="020B0604020202020204" pitchFamily="34" charset="0"/>
              </a:rPr>
              <a:t>的挖掘算法</a:t>
            </a:r>
          </a:p>
        </p:txBody>
      </p:sp>
      <p:sp>
        <p:nvSpPr>
          <p:cNvPr id="55311" name="稻壳儿小白白(http://dwz.cn/Wu2UP)"/>
          <p:cNvSpPr txBox="1">
            <a:spLocks noChangeArrowheads="1"/>
          </p:cNvSpPr>
          <p:nvPr/>
        </p:nvSpPr>
        <p:spPr bwMode="auto">
          <a:xfrm>
            <a:off x="7412260" y="3266916"/>
            <a:ext cx="23383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4B5E75"/>
                </a:solidFill>
                <a:sym typeface="Arial" panose="020B0604020202020204" pitchFamily="34" charset="0"/>
              </a:rPr>
              <a:t>基于协同训练策略</a:t>
            </a:r>
            <a:endParaRPr lang="en-US" altLang="zh-CN" sz="1600" b="1" dirty="0">
              <a:solidFill>
                <a:srgbClr val="4B5E75"/>
              </a:solidFill>
              <a:sym typeface="Arial" panose="020B0604020202020204" pitchFamily="34" charset="0"/>
            </a:endParaRPr>
          </a:p>
          <a:p>
            <a:pPr algn="ctr" eaLnBrk="1" hangingPunct="1"/>
            <a:r>
              <a:rPr lang="zh-CN" altLang="en-US" sz="1600" b="1" dirty="0">
                <a:solidFill>
                  <a:srgbClr val="4B5E75"/>
                </a:solidFill>
                <a:sym typeface="Arial" panose="020B0604020202020204" pitchFamily="34" charset="0"/>
              </a:rPr>
              <a:t>的多视图聚类算法</a:t>
            </a:r>
          </a:p>
          <a:p>
            <a:pPr algn="ctr" eaLnBrk="1" hangingPunct="1"/>
            <a:r>
              <a:rPr lang="zh-CN" altLang="en-US" sz="1600" b="1" dirty="0">
                <a:solidFill>
                  <a:srgbClr val="4B5E75"/>
                </a:solidFill>
                <a:sym typeface="Arial" panose="020B0604020202020204" pitchFamily="34" charset="0"/>
              </a:rPr>
              <a:t>（</a:t>
            </a:r>
            <a:r>
              <a:rPr lang="en-US" altLang="zh-CN" sz="1600" b="1" dirty="0" err="1">
                <a:solidFill>
                  <a:srgbClr val="4B5E75"/>
                </a:solidFill>
                <a:sym typeface="Arial" panose="020B0604020202020204" pitchFamily="34" charset="0"/>
              </a:rPr>
              <a:t>CoTraDic</a:t>
            </a:r>
            <a:r>
              <a:rPr lang="zh-CN" altLang="en-US" sz="1600" b="1" dirty="0">
                <a:solidFill>
                  <a:srgbClr val="4B5E75"/>
                </a:solidFill>
                <a:sym typeface="Arial" panose="020B0604020202020204" pitchFamily="34" charset="0"/>
              </a:rPr>
              <a:t>算法）</a:t>
            </a:r>
          </a:p>
        </p:txBody>
      </p:sp>
      <p:grpSp>
        <p:nvGrpSpPr>
          <p:cNvPr id="55313" name="组合 152"/>
          <p:cNvGrpSpPr/>
          <p:nvPr/>
        </p:nvGrpSpPr>
        <p:grpSpPr bwMode="auto">
          <a:xfrm>
            <a:off x="244475" y="111125"/>
            <a:ext cx="4008438" cy="611188"/>
            <a:chOff x="0" y="0"/>
            <a:chExt cx="4008674" cy="611426"/>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2</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实验过程</a:t>
              </a:r>
            </a:p>
          </p:txBody>
        </p:sp>
      </p:grpSp>
      <p:sp>
        <p:nvSpPr>
          <p:cNvPr id="23" name="稻壳儿小白白(http://dwz.cn/Wu2UP)"/>
          <p:cNvSpPr/>
          <p:nvPr/>
        </p:nvSpPr>
        <p:spPr bwMode="auto">
          <a:xfrm rot="5400000">
            <a:off x="10064180" y="1959135"/>
            <a:ext cx="1265238" cy="2105025"/>
          </a:xfrm>
          <a:custGeom>
            <a:avLst/>
            <a:gdLst>
              <a:gd name="T0" fmla="*/ 0 w 1265436"/>
              <a:gd name="T1" fmla="*/ 0 h 2105657"/>
              <a:gd name="T2" fmla="*/ 203862 w 1265436"/>
              <a:gd name="T3" fmla="*/ 0 h 2105657"/>
              <a:gd name="T4" fmla="*/ 203862 w 1265436"/>
              <a:gd name="T5" fmla="*/ 1901669 h 2105657"/>
              <a:gd name="T6" fmla="*/ 1265436 w 1265436"/>
              <a:gd name="T7" fmla="*/ 1901669 h 2105657"/>
              <a:gd name="T8" fmla="*/ 1265436 w 1265436"/>
              <a:gd name="T9" fmla="*/ 2105657 h 2105657"/>
              <a:gd name="T10" fmla="*/ 0 w 1265436"/>
              <a:gd name="T11" fmla="*/ 2105657 h 2105657"/>
              <a:gd name="T12" fmla="*/ 0 w 1265436"/>
              <a:gd name="T13" fmla="*/ 0 h 2105657"/>
            </a:gdLst>
            <a:ahLst/>
            <a:cxnLst>
              <a:cxn ang="0">
                <a:pos x="T0" y="T1"/>
              </a:cxn>
              <a:cxn ang="0">
                <a:pos x="T2" y="T3"/>
              </a:cxn>
              <a:cxn ang="0">
                <a:pos x="T4" y="T5"/>
              </a:cxn>
              <a:cxn ang="0">
                <a:pos x="T6" y="T7"/>
              </a:cxn>
              <a:cxn ang="0">
                <a:pos x="T8" y="T9"/>
              </a:cxn>
              <a:cxn ang="0">
                <a:pos x="T10" y="T11"/>
              </a:cxn>
              <a:cxn ang="0">
                <a:pos x="T12" y="T13"/>
              </a:cxn>
            </a:cxnLst>
            <a:rect l="0" t="0" r="r" b="b"/>
            <a:pathLst>
              <a:path w="1265436" h="2105657">
                <a:moveTo>
                  <a:pt x="0" y="0"/>
                </a:moveTo>
                <a:lnTo>
                  <a:pt x="203862" y="0"/>
                </a:lnTo>
                <a:lnTo>
                  <a:pt x="203862" y="1901669"/>
                </a:lnTo>
                <a:lnTo>
                  <a:pt x="1265436" y="1901669"/>
                </a:lnTo>
                <a:lnTo>
                  <a:pt x="1265436" y="2105657"/>
                </a:lnTo>
                <a:lnTo>
                  <a:pt x="0" y="2105657"/>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稻壳儿小白白(http://dwz.cn/Wu2UP)"/>
          <p:cNvSpPr>
            <a:spLocks noChangeArrowheads="1"/>
          </p:cNvSpPr>
          <p:nvPr/>
        </p:nvSpPr>
        <p:spPr bwMode="auto">
          <a:xfrm>
            <a:off x="11390537" y="1904366"/>
            <a:ext cx="358775" cy="358775"/>
          </a:xfrm>
          <a:prstGeom prst="triangle">
            <a:avLst>
              <a:gd name="adj" fmla="val 100000"/>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
        <p:nvSpPr>
          <p:cNvPr id="25" name="稻壳儿小白白(http://dwz.cn/Wu2UP)"/>
          <p:cNvSpPr txBox="1">
            <a:spLocks noChangeArrowheads="1"/>
          </p:cNvSpPr>
          <p:nvPr/>
        </p:nvSpPr>
        <p:spPr bwMode="auto">
          <a:xfrm>
            <a:off x="9522048" y="2740979"/>
            <a:ext cx="2338388"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rPr>
              <a:t>基于最小生成树</a:t>
            </a:r>
            <a:endParaRPr lang="en-US" altLang="zh-CN" sz="1600" b="1" dirty="0">
              <a:solidFill>
                <a:srgbClr val="445469"/>
              </a:solidFill>
            </a:endParaRPr>
          </a:p>
          <a:p>
            <a:pPr algn="ctr" eaLnBrk="1" hangingPunct="1">
              <a:spcBef>
                <a:spcPct val="20000"/>
              </a:spcBef>
            </a:pPr>
            <a:r>
              <a:rPr lang="zh-CN" altLang="en-US" sz="1600" b="1" dirty="0">
                <a:solidFill>
                  <a:srgbClr val="445469"/>
                </a:solidFill>
              </a:rPr>
              <a:t>聚类的抗噪声过程</a:t>
            </a:r>
            <a:endParaRPr lang="en-US" altLang="zh-CN" sz="1600" b="1" dirty="0">
              <a:solidFill>
                <a:srgbClr val="445469"/>
              </a:solidFill>
            </a:endParaRPr>
          </a:p>
          <a:p>
            <a:pPr algn="ctr" eaLnBrk="1" hangingPunct="1">
              <a:spcBef>
                <a:spcPct val="20000"/>
              </a:spcBef>
            </a:pPr>
            <a:r>
              <a:rPr lang="zh-CN" altLang="en-US" sz="1600" b="1" dirty="0">
                <a:solidFill>
                  <a:srgbClr val="445469"/>
                </a:solidFill>
              </a:rPr>
              <a:t>挖掘算法</a:t>
            </a:r>
            <a:endParaRPr lang="zh-CN" altLang="en-US" sz="1600" b="1" dirty="0">
              <a:solidFill>
                <a:srgbClr val="445469"/>
              </a:solidFill>
              <a:sym typeface="Arial" panose="020B0604020202020204" pitchFamily="34" charset="0"/>
            </a:endParaRPr>
          </a:p>
        </p:txBody>
      </p:sp>
      <p:sp>
        <p:nvSpPr>
          <p:cNvPr id="26" name="稻壳儿小白白(http://dwz.cn/Wu2UP)"/>
          <p:cNvSpPr>
            <a:spLocks noChangeArrowheads="1"/>
          </p:cNvSpPr>
          <p:nvPr/>
        </p:nvSpPr>
        <p:spPr bwMode="auto">
          <a:xfrm>
            <a:off x="9151844" y="2379028"/>
            <a:ext cx="358775" cy="358775"/>
          </a:xfrm>
          <a:prstGeom prst="triangle">
            <a:avLst>
              <a:gd name="adj" fmla="val 100000"/>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FFFFFF"/>
              </a:solidFill>
              <a:sym typeface="Arial" panose="020B0604020202020204" pitchFamily="34" charset="0"/>
            </a:endParaRPr>
          </a:p>
        </p:txBody>
      </p:sp>
    </p:spTree>
    <p:custDataLst>
      <p:tags r:id="rId1"/>
    </p:custData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4952301" y="1815912"/>
            <a:ext cx="654866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000" dirty="0">
                <a:solidFill>
                  <a:srgbClr val="595959"/>
                </a:solidFill>
              </a:rPr>
              <a:t>文章最后也给出了样例测试，样例日志由选择的参考模型和人工增加的噪音组成。参考模型如图</a:t>
            </a:r>
            <a:r>
              <a:rPr lang="en-US" altLang="zh-CN" sz="2000" dirty="0">
                <a:solidFill>
                  <a:srgbClr val="595959"/>
                </a:solidFill>
              </a:rPr>
              <a:t>8</a:t>
            </a:r>
            <a:r>
              <a:rPr lang="zh-CN" altLang="zh-CN" sz="2000" dirty="0">
                <a:solidFill>
                  <a:srgbClr val="595959"/>
                </a:solidFill>
              </a:rPr>
              <a:t>所示，其中包含一些基本结构，如并行结构、选择结构和循环结构。使用此基准测试模型，自动生成带有</a:t>
            </a:r>
            <a:r>
              <a:rPr lang="en-US" altLang="zh-CN" sz="2000" dirty="0">
                <a:solidFill>
                  <a:srgbClr val="595959"/>
                </a:solidFill>
              </a:rPr>
              <a:t>100</a:t>
            </a:r>
            <a:r>
              <a:rPr lang="zh-CN" altLang="zh-CN" sz="2000" dirty="0">
                <a:solidFill>
                  <a:srgbClr val="595959"/>
                </a:solidFill>
              </a:rPr>
              <a:t>条轨迹的日志，并在日志中随机产生</a:t>
            </a:r>
            <a:r>
              <a:rPr lang="en-US" altLang="zh-CN" sz="2000" dirty="0">
                <a:solidFill>
                  <a:srgbClr val="595959"/>
                </a:solidFill>
              </a:rPr>
              <a:t>2%</a:t>
            </a:r>
            <a:r>
              <a:rPr lang="zh-CN" altLang="zh-CN" sz="2000" dirty="0">
                <a:solidFill>
                  <a:srgbClr val="595959"/>
                </a:solidFill>
              </a:rPr>
              <a:t>、</a:t>
            </a:r>
            <a:r>
              <a:rPr lang="en-US" altLang="zh-CN" sz="2000" dirty="0">
                <a:solidFill>
                  <a:srgbClr val="595959"/>
                </a:solidFill>
              </a:rPr>
              <a:t>5%</a:t>
            </a:r>
            <a:r>
              <a:rPr lang="zh-CN" altLang="zh-CN" sz="2000" dirty="0">
                <a:solidFill>
                  <a:srgbClr val="595959"/>
                </a:solidFill>
              </a:rPr>
              <a:t>、</a:t>
            </a:r>
            <a:r>
              <a:rPr lang="en-US" altLang="zh-CN" sz="2000" dirty="0">
                <a:solidFill>
                  <a:srgbClr val="595959"/>
                </a:solidFill>
              </a:rPr>
              <a:t>10%</a:t>
            </a:r>
            <a:r>
              <a:rPr lang="zh-CN" altLang="zh-CN" sz="2000" dirty="0">
                <a:solidFill>
                  <a:srgbClr val="595959"/>
                </a:solidFill>
              </a:rPr>
              <a:t>和</a:t>
            </a:r>
            <a:r>
              <a:rPr lang="en-US" altLang="zh-CN" sz="2000" dirty="0">
                <a:solidFill>
                  <a:srgbClr val="595959"/>
                </a:solidFill>
              </a:rPr>
              <a:t>20%</a:t>
            </a:r>
            <a:r>
              <a:rPr lang="zh-CN" altLang="zh-CN" sz="2000" dirty="0">
                <a:solidFill>
                  <a:srgbClr val="595959"/>
                </a:solidFill>
              </a:rPr>
              <a:t>的噪声，这里文章主要以</a:t>
            </a:r>
            <a:r>
              <a:rPr lang="en-US" altLang="zh-CN" sz="2000" dirty="0">
                <a:solidFill>
                  <a:srgbClr val="595959"/>
                </a:solidFill>
              </a:rPr>
              <a:t>2%</a:t>
            </a:r>
            <a:r>
              <a:rPr lang="zh-CN" altLang="zh-CN" sz="2000" dirty="0">
                <a:solidFill>
                  <a:srgbClr val="595959"/>
                </a:solidFill>
              </a:rPr>
              <a:t>为例。</a:t>
            </a:r>
            <a:endParaRPr lang="en-US" altLang="zh-CN" sz="2000" dirty="0">
              <a:solidFill>
                <a:srgbClr val="595959"/>
              </a:solidFill>
            </a:endParaRPr>
          </a:p>
          <a:p>
            <a:pPr eaLnBrk="1" hangingPunct="1"/>
            <a:endParaRPr lang="en-US" altLang="zh-CN" sz="2000" dirty="0">
              <a:solidFill>
                <a:srgbClr val="595959"/>
              </a:solidFill>
            </a:endParaRPr>
          </a:p>
          <a:p>
            <a:pPr eaLnBrk="1" hangingPunct="1"/>
            <a:r>
              <a:rPr lang="zh-CN" altLang="zh-CN" sz="2000" dirty="0">
                <a:solidFill>
                  <a:srgbClr val="595959"/>
                </a:solidFill>
              </a:rPr>
              <a:t>作者还将该日志文件使用</a:t>
            </a:r>
            <a:r>
              <a:rPr lang="en-US" altLang="zh-CN" sz="2000" dirty="0">
                <a:solidFill>
                  <a:srgbClr val="595959"/>
                </a:solidFill>
              </a:rPr>
              <a:t>α++</a:t>
            </a:r>
            <a:r>
              <a:rPr lang="zh-CN" altLang="zh-CN" sz="2000" dirty="0">
                <a:solidFill>
                  <a:srgbClr val="595959"/>
                </a:solidFill>
              </a:rPr>
              <a:t>算法和启发式算法进行挖掘，并对挖掘精度和查全率进行了比较，结果见图</a:t>
            </a:r>
            <a:r>
              <a:rPr lang="en-US" altLang="zh-CN" sz="2000" dirty="0">
                <a:solidFill>
                  <a:srgbClr val="595959"/>
                </a:solidFill>
              </a:rPr>
              <a:t>10</a:t>
            </a:r>
            <a:r>
              <a:rPr lang="zh-CN" altLang="zh-CN" sz="2000" dirty="0">
                <a:solidFill>
                  <a:srgbClr val="595959"/>
                </a:solidFill>
              </a:rPr>
              <a:t>和</a:t>
            </a:r>
            <a:r>
              <a:rPr lang="en-US" altLang="zh-CN" sz="2000" dirty="0">
                <a:solidFill>
                  <a:srgbClr val="595959"/>
                </a:solidFill>
              </a:rPr>
              <a:t>11.</a:t>
            </a:r>
            <a:r>
              <a:rPr lang="zh-CN" altLang="zh-CN" sz="2000" dirty="0">
                <a:solidFill>
                  <a:srgbClr val="595959"/>
                </a:solidFill>
              </a:rPr>
              <a:t>通过比较可以发现，本文提出的算法有更好地查准率和查全率。</a:t>
            </a:r>
          </a:p>
        </p:txBody>
      </p:sp>
      <p:grpSp>
        <p:nvGrpSpPr>
          <p:cNvPr id="5" name="组合 53"/>
          <p:cNvGrpSpPr/>
          <p:nvPr/>
        </p:nvGrpSpPr>
        <p:grpSpPr bwMode="auto">
          <a:xfrm>
            <a:off x="244475" y="111125"/>
            <a:ext cx="7671616" cy="611188"/>
            <a:chOff x="0" y="0"/>
            <a:chExt cx="7672068"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699215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endParaRPr lang="zh-CN" altLang="en-US" sz="2400" b="1" dirty="0">
              <a:solidFill>
                <a:srgbClr val="FFFFFF"/>
              </a:solidFill>
              <a:cs typeface="Vrinda" panose="020B0502040204020203" pitchFamily="34" charset="0"/>
              <a:sym typeface="Arial" panose="020B0604020202020204" pitchFamily="34" charset="0"/>
            </a:endParaRPr>
          </a:p>
        </p:txBody>
      </p:sp>
      <p:pic>
        <p:nvPicPr>
          <p:cNvPr id="14" name="图片 13"/>
          <p:cNvPicPr/>
          <p:nvPr/>
        </p:nvPicPr>
        <p:blipFill>
          <a:blip r:embed="rId5"/>
          <a:stretch>
            <a:fillRect/>
          </a:stretch>
        </p:blipFill>
        <p:spPr>
          <a:xfrm>
            <a:off x="853867" y="5303789"/>
            <a:ext cx="4638675" cy="1171575"/>
          </a:xfrm>
          <a:prstGeom prst="rect">
            <a:avLst/>
          </a:prstGeom>
        </p:spPr>
      </p:pic>
      <p:sp>
        <p:nvSpPr>
          <p:cNvPr id="13" name="文本框 62"/>
          <p:cNvSpPr txBox="1">
            <a:spLocks noChangeArrowheads="1"/>
          </p:cNvSpPr>
          <p:nvPr/>
        </p:nvSpPr>
        <p:spPr bwMode="auto">
          <a:xfrm>
            <a:off x="958268" y="2923448"/>
            <a:ext cx="3328564" cy="5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800" b="1" dirty="0">
                <a:solidFill>
                  <a:srgbClr val="4B5E75"/>
                </a:solidFill>
                <a:sym typeface="Arial" panose="020B0604020202020204" pitchFamily="34" charset="0"/>
              </a:rPr>
              <a:t>效果评测</a:t>
            </a:r>
          </a:p>
        </p:txBody>
      </p:sp>
    </p:spTree>
    <p:extLst>
      <p:ext uri="{BB962C8B-B14F-4D97-AF65-F5344CB8AC3E}">
        <p14:creationId xmlns:p14="http://schemas.microsoft.com/office/powerpoint/2010/main" val="4855057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稻壳儿小白白(http://dwz.cn/Wu2UP)"/>
          <p:cNvSpPr/>
          <p:nvPr/>
        </p:nvSpPr>
        <p:spPr bwMode="auto">
          <a:xfrm>
            <a:off x="775548" y="1449388"/>
            <a:ext cx="4641669" cy="868360"/>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w="3175" cap="flat" cmpd="sng">
            <a:solidFill>
              <a:srgbClr val="002060">
                <a:alpha val="0"/>
              </a:srgbClr>
            </a:solidFill>
            <a:round/>
          </a:ln>
        </p:spPr>
        <p:txBody>
          <a:bodyPr lIns="0" tIns="0" rIns="0" bIns="0"/>
          <a:lstStyle/>
          <a:p>
            <a:endParaRPr lang="zh-CN" altLang="en-US"/>
          </a:p>
        </p:txBody>
      </p:sp>
      <p:sp>
        <p:nvSpPr>
          <p:cNvPr id="9220" name="稻壳儿小白白(http://dwz.cn/Wu2UP)"/>
          <p:cNvSpPr txBox="1">
            <a:spLocks noChangeArrowheads="1"/>
          </p:cNvSpPr>
          <p:nvPr/>
        </p:nvSpPr>
        <p:spPr bwMode="auto">
          <a:xfrm>
            <a:off x="1230645" y="1543052"/>
            <a:ext cx="20240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测试样本</a:t>
            </a:r>
            <a:endParaRPr lang="en-US" altLang="zh-CN" b="1" dirty="0">
              <a:solidFill>
                <a:schemeClr val="bg1"/>
              </a:solidFill>
              <a:sym typeface="Arial" panose="020B0604020202020204" pitchFamily="34" charset="0"/>
            </a:endParaRPr>
          </a:p>
        </p:txBody>
      </p:sp>
      <p:sp>
        <p:nvSpPr>
          <p:cNvPr id="9221" name="稻壳儿小白白(http://dwz.cn/Wu2UP)"/>
          <p:cNvSpPr txBox="1">
            <a:spLocks noChangeArrowheads="1"/>
          </p:cNvSpPr>
          <p:nvPr/>
        </p:nvSpPr>
        <p:spPr bwMode="auto">
          <a:xfrm>
            <a:off x="1229057" y="1817689"/>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查准率比较</a:t>
            </a:r>
            <a:endParaRPr lang="en-US" altLang="zh-CN" sz="1400" dirty="0">
              <a:solidFill>
                <a:schemeClr val="bg1"/>
              </a:solidFill>
              <a:sym typeface="Arial" panose="020B0604020202020204" pitchFamily="34" charset="0"/>
            </a:endParaRPr>
          </a:p>
        </p:txBody>
      </p:sp>
      <p:sp>
        <p:nvSpPr>
          <p:cNvPr id="9227" name="稻壳儿小白白(http://dwz.cn/Wu2UP)"/>
          <p:cNvSpPr/>
          <p:nvPr/>
        </p:nvSpPr>
        <p:spPr bwMode="auto">
          <a:xfrm>
            <a:off x="6737582" y="4994907"/>
            <a:ext cx="4471826" cy="766762"/>
          </a:xfrm>
          <a:custGeom>
            <a:avLst/>
            <a:gdLst>
              <a:gd name="T0" fmla="*/ 0 w 21600"/>
              <a:gd name="T1" fmla="*/ 0 h 21600"/>
              <a:gd name="T2" fmla="*/ 21600 w 21600"/>
              <a:gd name="T3" fmla="*/ 0 h 21600"/>
              <a:gd name="T4" fmla="*/ 21600 w 21600"/>
              <a:gd name="T5" fmla="*/ 21599 h 21600"/>
              <a:gd name="T6" fmla="*/ 0 w 21600"/>
              <a:gd name="T7" fmla="*/ 21599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599"/>
                </a:lnTo>
                <a:lnTo>
                  <a:pt x="0" y="21599"/>
                </a:lnTo>
                <a:lnTo>
                  <a:pt x="0" y="0"/>
                </a:ln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28" name="稻壳儿小白白(http://dwz.cn/Wu2UP)"/>
          <p:cNvSpPr txBox="1">
            <a:spLocks noChangeArrowheads="1"/>
          </p:cNvSpPr>
          <p:nvPr/>
        </p:nvSpPr>
        <p:spPr bwMode="auto">
          <a:xfrm>
            <a:off x="9854897" y="5356586"/>
            <a:ext cx="209851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chemeClr val="bg1"/>
                </a:solidFill>
                <a:sym typeface="Arial" panose="020B0604020202020204" pitchFamily="34" charset="0"/>
              </a:rPr>
              <a:t>测试样本</a:t>
            </a:r>
            <a:endParaRPr lang="en-US" altLang="zh-CN" b="1" dirty="0">
              <a:solidFill>
                <a:schemeClr val="bg1"/>
              </a:solidFill>
              <a:sym typeface="Arial" panose="020B0604020202020204" pitchFamily="34" charset="0"/>
            </a:endParaRPr>
          </a:p>
        </p:txBody>
      </p:sp>
      <p:sp>
        <p:nvSpPr>
          <p:cNvPr id="9231" name="稻壳儿小白白(http://dwz.cn/Wu2UP)"/>
          <p:cNvSpPr>
            <a:spLocks noChangeArrowheads="1"/>
          </p:cNvSpPr>
          <p:nvPr/>
        </p:nvSpPr>
        <p:spPr bwMode="auto">
          <a:xfrm>
            <a:off x="775548" y="2441575"/>
            <a:ext cx="4571999" cy="344805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9233" name="稻壳儿小白白(http://dwz.cn/Wu2UP)"/>
          <p:cNvSpPr>
            <a:spLocks noChangeArrowheads="1"/>
          </p:cNvSpPr>
          <p:nvPr/>
        </p:nvSpPr>
        <p:spPr bwMode="auto">
          <a:xfrm>
            <a:off x="6817575" y="1543052"/>
            <a:ext cx="4471826" cy="2889612"/>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grpSp>
        <p:nvGrpSpPr>
          <p:cNvPr id="9235" name="组合 2"/>
          <p:cNvGrpSpPr/>
          <p:nvPr/>
        </p:nvGrpSpPr>
        <p:grpSpPr bwMode="auto">
          <a:xfrm>
            <a:off x="166156" y="233362"/>
            <a:ext cx="7715100" cy="611188"/>
            <a:chOff x="0" y="0"/>
            <a:chExt cx="7715554" cy="611426"/>
          </a:xfrm>
        </p:grpSpPr>
        <p:grpSp>
          <p:nvGrpSpPr>
            <p:cNvPr id="9236" name="组合 24"/>
            <p:cNvGrpSpPr/>
            <p:nvPr/>
          </p:nvGrpSpPr>
          <p:grpSpPr bwMode="auto">
            <a:xfrm>
              <a:off x="0" y="0"/>
              <a:ext cx="611426" cy="611426"/>
              <a:chOff x="0" y="0"/>
              <a:chExt cx="3020798" cy="3020798"/>
            </a:xfrm>
          </p:grpSpPr>
          <p:pic>
            <p:nvPicPr>
              <p:cNvPr id="923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9239" name="文本框 3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9240" name="文本框 38"/>
            <p:cNvSpPr txBox="1">
              <a:spLocks noChangeArrowheads="1"/>
            </p:cNvSpPr>
            <p:nvPr/>
          </p:nvSpPr>
          <p:spPr bwMode="auto">
            <a:xfrm>
              <a:off x="679913" y="26637"/>
              <a:ext cx="703564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28" name="文本框 59"/>
          <p:cNvSpPr txBox="1">
            <a:spLocks noChangeArrowheads="1"/>
          </p:cNvSpPr>
          <p:nvPr/>
        </p:nvSpPr>
        <p:spPr bwMode="auto">
          <a:xfrm>
            <a:off x="109085" y="308123"/>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pic>
        <p:nvPicPr>
          <p:cNvPr id="19" name="图片 18"/>
          <p:cNvPicPr/>
          <p:nvPr/>
        </p:nvPicPr>
        <p:blipFill>
          <a:blip r:embed="rId4"/>
          <a:stretch>
            <a:fillRect/>
          </a:stretch>
        </p:blipFill>
        <p:spPr>
          <a:xfrm>
            <a:off x="778044" y="2441574"/>
            <a:ext cx="4714875" cy="3448050"/>
          </a:xfrm>
          <a:prstGeom prst="rect">
            <a:avLst/>
          </a:prstGeom>
        </p:spPr>
      </p:pic>
      <p:pic>
        <p:nvPicPr>
          <p:cNvPr id="20" name="图片 19"/>
          <p:cNvPicPr/>
          <p:nvPr/>
        </p:nvPicPr>
        <p:blipFill>
          <a:blip r:embed="rId5"/>
          <a:stretch>
            <a:fillRect/>
          </a:stretch>
        </p:blipFill>
        <p:spPr>
          <a:xfrm>
            <a:off x="6672203" y="1449388"/>
            <a:ext cx="4752975" cy="3352800"/>
          </a:xfrm>
          <a:prstGeom prst="rect">
            <a:avLst/>
          </a:prstGeom>
        </p:spPr>
      </p:pic>
      <p:sp>
        <p:nvSpPr>
          <p:cNvPr id="21" name="稻壳儿小白白(http://dwz.cn/Wu2UP)"/>
          <p:cNvSpPr txBox="1">
            <a:spLocks noChangeArrowheads="1"/>
          </p:cNvSpPr>
          <p:nvPr/>
        </p:nvSpPr>
        <p:spPr bwMode="auto">
          <a:xfrm>
            <a:off x="9854897" y="5145225"/>
            <a:ext cx="20240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查全率比较</a:t>
            </a:r>
            <a:endParaRPr lang="en-US" altLang="zh-CN" sz="1400" dirty="0">
              <a:solidFill>
                <a:schemeClr val="bg1"/>
              </a:solidFill>
              <a:sym typeface="Arial" panose="020B0604020202020204" pitchFamily="34" charset="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1216" y="1032564"/>
            <a:ext cx="654866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400" dirty="0">
                <a:solidFill>
                  <a:srgbClr val="595959"/>
                </a:solidFill>
              </a:rPr>
              <a:t>不足之处</a:t>
            </a:r>
            <a:endParaRPr lang="en-US" altLang="zh-CN" sz="2400" dirty="0">
              <a:solidFill>
                <a:srgbClr val="595959"/>
              </a:solidFill>
            </a:endParaRPr>
          </a:p>
          <a:p>
            <a:endParaRPr lang="en-US" altLang="zh-CN" sz="2400" dirty="0">
              <a:solidFill>
                <a:srgbClr val="595959"/>
              </a:solidFill>
            </a:endParaRPr>
          </a:p>
          <a:p>
            <a:pPr lvl="0"/>
            <a:r>
              <a:rPr lang="en-US" altLang="zh-CN" sz="2400" dirty="0">
                <a:solidFill>
                  <a:srgbClr val="595959"/>
                </a:solidFill>
              </a:rPr>
              <a:t>1.</a:t>
            </a:r>
            <a:r>
              <a:rPr lang="zh-CN" altLang="zh-CN" sz="2400" dirty="0">
                <a:solidFill>
                  <a:srgbClr val="595959"/>
                </a:solidFill>
              </a:rPr>
              <a:t>论文并未给出一些技术、算法的参考。如前面提到的使用启发式过程挖掘算法将日志文件转换成过程模型，和中间的一些参考算法的介绍，都不够详细，不适于像我这种新手阅读。</a:t>
            </a:r>
            <a:endParaRPr lang="en-US" altLang="zh-CN" sz="2400" dirty="0">
              <a:solidFill>
                <a:srgbClr val="595959"/>
              </a:solidFill>
            </a:endParaRPr>
          </a:p>
          <a:p>
            <a:pPr lvl="0"/>
            <a:endParaRPr lang="zh-CN" altLang="zh-CN" sz="2400" dirty="0">
              <a:solidFill>
                <a:srgbClr val="595959"/>
              </a:solidFill>
            </a:endParaRPr>
          </a:p>
          <a:p>
            <a:pPr lvl="0"/>
            <a:r>
              <a:rPr lang="en-US" altLang="zh-CN" sz="2400" dirty="0">
                <a:solidFill>
                  <a:srgbClr val="595959"/>
                </a:solidFill>
              </a:rPr>
              <a:t>2.</a:t>
            </a:r>
            <a:r>
              <a:rPr lang="zh-CN" altLang="zh-CN" sz="2400" dirty="0">
                <a:solidFill>
                  <a:srgbClr val="595959"/>
                </a:solidFill>
              </a:rPr>
              <a:t>最后实验验证的数据是人工产生的，并不是现实情况下的日志数据，带有强烈的主观性。而且日志仅包含一些简单结构，文章中大篇幅提及的非自由选择结构并未进行算法测试，这就使其正确性存疑。</a:t>
            </a:r>
          </a:p>
        </p:txBody>
      </p:sp>
      <p:grpSp>
        <p:nvGrpSpPr>
          <p:cNvPr id="5" name="组合 53"/>
          <p:cNvGrpSpPr/>
          <p:nvPr/>
        </p:nvGrpSpPr>
        <p:grpSpPr bwMode="auto">
          <a:xfrm>
            <a:off x="244475" y="111125"/>
            <a:ext cx="7793536" cy="611188"/>
            <a:chOff x="0" y="0"/>
            <a:chExt cx="7793995"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79914" y="26637"/>
              <a:ext cx="711408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基于最小生成树聚类的抗噪声过程挖掘算法</a:t>
              </a:r>
              <a:endParaRPr lang="en-US" altLang="zh-CN" sz="2800" b="1" dirty="0">
                <a:solidFill>
                  <a:srgbClr val="4B5E75"/>
                </a:solidFill>
                <a:sym typeface="Arial" panose="020B0604020202020204" pitchFamily="34" charset="0"/>
              </a:endParaRPr>
            </a:p>
          </p:txBody>
        </p:sp>
      </p:grpSp>
      <p:sp>
        <p:nvSpPr>
          <p:cNvPr id="1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endParaRPr lang="zh-CN" altLang="en-US" sz="2400" b="1" dirty="0">
              <a:solidFill>
                <a:srgbClr val="FFFFFF"/>
              </a:solidFill>
              <a:cs typeface="Vrinda" panose="020B0502040204020203" pitchFamily="34" charset="0"/>
              <a:sym typeface="Arial" panose="020B0604020202020204" pitchFamily="34" charset="0"/>
            </a:endParaRPr>
          </a:p>
        </p:txBody>
      </p:sp>
    </p:spTree>
    <p:extLst>
      <p:ext uri="{BB962C8B-B14F-4D97-AF65-F5344CB8AC3E}">
        <p14:creationId xmlns:p14="http://schemas.microsoft.com/office/powerpoint/2010/main" val="260869413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9460"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dirty="0">
                <a:solidFill>
                  <a:schemeClr val="bg1"/>
                </a:solidFill>
                <a:cs typeface="Vrinda" panose="020B0502040204020203" pitchFamily="34" charset="0"/>
                <a:sym typeface="Arial" panose="020B0604020202020204" pitchFamily="34" charset="0"/>
              </a:rPr>
              <a:t>3</a:t>
            </a:r>
            <a:endParaRPr lang="zh-CN" altLang="en-US" sz="13800" b="1" dirty="0">
              <a:solidFill>
                <a:schemeClr val="bg1"/>
              </a:solidFill>
              <a:cs typeface="Vrinda" panose="020B0502040204020203" pitchFamily="34" charset="0"/>
              <a:sym typeface="Arial" panose="020B0604020202020204" pitchFamily="34" charset="0"/>
            </a:endParaRPr>
          </a:p>
        </p:txBody>
      </p:sp>
      <p:sp>
        <p:nvSpPr>
          <p:cNvPr id="19461"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对比分析总结</a:t>
            </a:r>
          </a:p>
        </p:txBody>
      </p:sp>
    </p:spTree>
    <p:extLst>
      <p:ext uri="{BB962C8B-B14F-4D97-AF65-F5344CB8AC3E}">
        <p14:creationId xmlns:p14="http://schemas.microsoft.com/office/powerpoint/2010/main" val="413152910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稻壳儿小白白(http://dwz.cn/Wu2UP)"/>
          <p:cNvSpPr>
            <a:spLocks noChangeArrowheads="1"/>
          </p:cNvSpPr>
          <p:nvPr/>
        </p:nvSpPr>
        <p:spPr bwMode="auto">
          <a:xfrm>
            <a:off x="853867" y="985520"/>
            <a:ext cx="5283200" cy="545592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a:solidFill>
                  <a:srgbClr val="FFFFFF"/>
                </a:solidFill>
                <a:sym typeface="Arial" panose="020B0604020202020204" pitchFamily="34" charset="0"/>
              </a:rPr>
              <a:t>请插入图片</a:t>
            </a:r>
          </a:p>
        </p:txBody>
      </p:sp>
      <p:sp>
        <p:nvSpPr>
          <p:cNvPr id="32771" name="稻壳儿小白白(http://dwz.cn/Wu2UP)"/>
          <p:cNvSpPr>
            <a:spLocks noChangeArrowheads="1"/>
          </p:cNvSpPr>
          <p:nvPr/>
        </p:nvSpPr>
        <p:spPr bwMode="auto">
          <a:xfrm>
            <a:off x="6137067" y="985520"/>
            <a:ext cx="5384800" cy="545592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dirty="0">
                <a:solidFill>
                  <a:srgbClr val="FFFFFF"/>
                </a:solidFill>
                <a:sym typeface="Arial" panose="020B0604020202020204" pitchFamily="34" charset="0"/>
              </a:rPr>
              <a:t>请插入图片</a:t>
            </a:r>
          </a:p>
        </p:txBody>
      </p:sp>
      <p:grpSp>
        <p:nvGrpSpPr>
          <p:cNvPr id="32775" name="组合 14"/>
          <p:cNvGrpSpPr/>
          <p:nvPr/>
        </p:nvGrpSpPr>
        <p:grpSpPr bwMode="auto">
          <a:xfrm>
            <a:off x="244475" y="111125"/>
            <a:ext cx="4008438" cy="611188"/>
            <a:chOff x="0" y="0"/>
            <a:chExt cx="4008674" cy="611426"/>
          </a:xfrm>
        </p:grpSpPr>
        <p:grpSp>
          <p:nvGrpSpPr>
            <p:cNvPr id="32776" name="组合 15"/>
            <p:cNvGrpSpPr/>
            <p:nvPr/>
          </p:nvGrpSpPr>
          <p:grpSpPr bwMode="auto">
            <a:xfrm>
              <a:off x="0" y="0"/>
              <a:ext cx="611426" cy="611426"/>
              <a:chOff x="0" y="0"/>
              <a:chExt cx="3020798" cy="3020798"/>
            </a:xfrm>
          </p:grpSpPr>
          <p:pic>
            <p:nvPicPr>
              <p:cNvPr id="3277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2779" name="文本框 18"/>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2780" name="文本框 19"/>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endParaRPr lang="zh-CN" altLang="en-US" sz="2800" b="1" dirty="0">
                <a:solidFill>
                  <a:srgbClr val="4B5E75"/>
                </a:solidFill>
                <a:sym typeface="Arial" panose="020B0604020202020204" pitchFamily="34" charset="0"/>
              </a:endParaRPr>
            </a:p>
          </p:txBody>
        </p:sp>
      </p:grpSp>
      <p:pic>
        <p:nvPicPr>
          <p:cNvPr id="19" name="图片 18"/>
          <p:cNvPicPr>
            <a:picLocks noChangeAspect="1"/>
          </p:cNvPicPr>
          <p:nvPr/>
        </p:nvPicPr>
        <p:blipFill>
          <a:blip r:embed="rId4"/>
          <a:stretch>
            <a:fillRect/>
          </a:stretch>
        </p:blipFill>
        <p:spPr>
          <a:xfrm>
            <a:off x="1524302" y="1418114"/>
            <a:ext cx="9225530" cy="4606766"/>
          </a:xfrm>
          <a:prstGeom prst="rect">
            <a:avLst/>
          </a:prstGeom>
        </p:spPr>
      </p:pic>
      <p:sp>
        <p:nvSpPr>
          <p:cNvPr id="20" name="稻壳儿小白白(http://dwz.cn/Wu2UP)"/>
          <p:cNvSpPr txBox="1">
            <a:spLocks noChangeArrowheads="1"/>
          </p:cNvSpPr>
          <p:nvPr/>
        </p:nvSpPr>
        <p:spPr bwMode="auto">
          <a:xfrm>
            <a:off x="4869515" y="6041855"/>
            <a:ext cx="2999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dirty="0">
                <a:solidFill>
                  <a:schemeClr val="bg1"/>
                </a:solidFill>
                <a:sym typeface="Arial" panose="020B0604020202020204" pitchFamily="34" charset="0"/>
              </a:rPr>
              <a:t>左图：左声道；右图：右声道</a:t>
            </a:r>
            <a:endParaRPr lang="en-US" altLang="zh-CN" sz="1400" dirty="0">
              <a:solidFill>
                <a:schemeClr val="bg1"/>
              </a:solidFill>
              <a:sym typeface="Arial" panose="020B0604020202020204" pitchFamily="34" charset="0"/>
            </a:endParaRPr>
          </a:p>
        </p:txBody>
      </p:sp>
      <p:sp>
        <p:nvSpPr>
          <p:cNvPr id="21" name="文本框 59"/>
          <p:cNvSpPr txBox="1">
            <a:spLocks noChangeArrowheads="1"/>
          </p:cNvSpPr>
          <p:nvPr/>
        </p:nvSpPr>
        <p:spPr bwMode="auto">
          <a:xfrm>
            <a:off x="200988" y="185886"/>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2.2</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稻壳儿小白白(http://dwz.cn/Wu2UP)"/>
          <p:cNvSpPr/>
          <p:nvPr/>
        </p:nvSpPr>
        <p:spPr bwMode="auto">
          <a:xfrm>
            <a:off x="287338" y="1990725"/>
            <a:ext cx="10140950" cy="4467225"/>
          </a:xfrm>
          <a:custGeom>
            <a:avLst/>
            <a:gdLst>
              <a:gd name="T0" fmla="*/ 1548 w 1735"/>
              <a:gd name="T1" fmla="*/ 674 h 784"/>
              <a:gd name="T2" fmla="*/ 1577 w 1735"/>
              <a:gd name="T3" fmla="*/ 645 h 784"/>
              <a:gd name="T4" fmla="*/ 1735 w 1735"/>
              <a:gd name="T5" fmla="*/ 724 h 784"/>
              <a:gd name="T6" fmla="*/ 1437 w 1735"/>
              <a:gd name="T7" fmla="*/ 784 h 784"/>
              <a:gd name="T8" fmla="*/ 1474 w 1735"/>
              <a:gd name="T9" fmla="*/ 748 h 784"/>
              <a:gd name="T10" fmla="*/ 1328 w 1735"/>
              <a:gd name="T11" fmla="*/ 742 h 784"/>
              <a:gd name="T12" fmla="*/ 930 w 1735"/>
              <a:gd name="T13" fmla="*/ 692 h 784"/>
              <a:gd name="T14" fmla="*/ 571 w 1735"/>
              <a:gd name="T15" fmla="*/ 498 h 784"/>
              <a:gd name="T16" fmla="*/ 702 w 1735"/>
              <a:gd name="T17" fmla="*/ 361 h 784"/>
              <a:gd name="T18" fmla="*/ 948 w 1735"/>
              <a:gd name="T19" fmla="*/ 236 h 784"/>
              <a:gd name="T20" fmla="*/ 0 w 1735"/>
              <a:gd name="T21" fmla="*/ 0 h 784"/>
              <a:gd name="T22" fmla="*/ 993 w 1735"/>
              <a:gd name="T23" fmla="*/ 243 h 784"/>
              <a:gd name="T24" fmla="*/ 777 w 1735"/>
              <a:gd name="T25" fmla="*/ 359 h 784"/>
              <a:gd name="T26" fmla="*/ 678 w 1735"/>
              <a:gd name="T27" fmla="*/ 520 h 784"/>
              <a:gd name="T28" fmla="*/ 1328 w 1735"/>
              <a:gd name="T29" fmla="*/ 670 h 784"/>
              <a:gd name="T30" fmla="*/ 1548 w 1735"/>
              <a:gd name="T31" fmla="*/ 67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pic>
        <p:nvPicPr>
          <p:cNvPr id="1536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40179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538" y="1384300"/>
            <a:ext cx="1109662"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稻壳儿小白白(http://dwz.cn/Wu2U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613"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稻壳儿小白白(http://dwz.cn/Wu2U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3875" y="43227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稻壳儿小白白(http://dwz.cn/Wu2UP)"/>
          <p:cNvSpPr>
            <a:spLocks noEditPoints="1"/>
          </p:cNvSpPr>
          <p:nvPr/>
        </p:nvSpPr>
        <p:spPr bwMode="auto">
          <a:xfrm>
            <a:off x="2068513" y="1258888"/>
            <a:ext cx="384175" cy="309562"/>
          </a:xfrm>
          <a:custGeom>
            <a:avLst/>
            <a:gdLst>
              <a:gd name="T0" fmla="*/ 55 w 57"/>
              <a:gd name="T1" fmla="*/ 27 h 46"/>
              <a:gd name="T2" fmla="*/ 54 w 57"/>
              <a:gd name="T3" fmla="*/ 27 h 46"/>
              <a:gd name="T4" fmla="*/ 54 w 57"/>
              <a:gd name="T5" fmla="*/ 27 h 46"/>
              <a:gd name="T6" fmla="*/ 53 w 57"/>
              <a:gd name="T7" fmla="*/ 27 h 46"/>
              <a:gd name="T8" fmla="*/ 28 w 57"/>
              <a:gd name="T9" fmla="*/ 6 h 46"/>
              <a:gd name="T10" fmla="*/ 4 w 57"/>
              <a:gd name="T11" fmla="*/ 27 h 46"/>
              <a:gd name="T12" fmla="*/ 3 w 57"/>
              <a:gd name="T13" fmla="*/ 27 h 46"/>
              <a:gd name="T14" fmla="*/ 2 w 57"/>
              <a:gd name="T15" fmla="*/ 27 h 46"/>
              <a:gd name="T16" fmla="*/ 0 w 57"/>
              <a:gd name="T17" fmla="*/ 24 h 46"/>
              <a:gd name="T18" fmla="*/ 0 w 57"/>
              <a:gd name="T19" fmla="*/ 23 h 46"/>
              <a:gd name="T20" fmla="*/ 26 w 57"/>
              <a:gd name="T21" fmla="*/ 1 h 46"/>
              <a:gd name="T22" fmla="*/ 31 w 57"/>
              <a:gd name="T23" fmla="*/ 1 h 46"/>
              <a:gd name="T24" fmla="*/ 40 w 57"/>
              <a:gd name="T25" fmla="*/ 8 h 46"/>
              <a:gd name="T26" fmla="*/ 40 w 57"/>
              <a:gd name="T27" fmla="*/ 1 h 46"/>
              <a:gd name="T28" fmla="*/ 41 w 57"/>
              <a:gd name="T29" fmla="*/ 0 h 46"/>
              <a:gd name="T30" fmla="*/ 48 w 57"/>
              <a:gd name="T31" fmla="*/ 0 h 46"/>
              <a:gd name="T32" fmla="*/ 49 w 57"/>
              <a:gd name="T33" fmla="*/ 1 h 46"/>
              <a:gd name="T34" fmla="*/ 49 w 57"/>
              <a:gd name="T35" fmla="*/ 16 h 46"/>
              <a:gd name="T36" fmla="*/ 57 w 57"/>
              <a:gd name="T37" fmla="*/ 23 h 46"/>
              <a:gd name="T38" fmla="*/ 57 w 57"/>
              <a:gd name="T39" fmla="*/ 24 h 46"/>
              <a:gd name="T40" fmla="*/ 55 w 57"/>
              <a:gd name="T41" fmla="*/ 27 h 46"/>
              <a:gd name="T42" fmla="*/ 49 w 57"/>
              <a:gd name="T43" fmla="*/ 44 h 46"/>
              <a:gd name="T44" fmla="*/ 47 w 57"/>
              <a:gd name="T45" fmla="*/ 46 h 46"/>
              <a:gd name="T46" fmla="*/ 33 w 57"/>
              <a:gd name="T47" fmla="*/ 46 h 46"/>
              <a:gd name="T48" fmla="*/ 33 w 57"/>
              <a:gd name="T49" fmla="*/ 32 h 46"/>
              <a:gd name="T50" fmla="*/ 24 w 57"/>
              <a:gd name="T51" fmla="*/ 32 h 46"/>
              <a:gd name="T52" fmla="*/ 24 w 57"/>
              <a:gd name="T53" fmla="*/ 46 h 46"/>
              <a:gd name="T54" fmla="*/ 10 w 57"/>
              <a:gd name="T55" fmla="*/ 46 h 46"/>
              <a:gd name="T56" fmla="*/ 8 w 57"/>
              <a:gd name="T57" fmla="*/ 44 h 46"/>
              <a:gd name="T58" fmla="*/ 8 w 57"/>
              <a:gd name="T59" fmla="*/ 27 h 46"/>
              <a:gd name="T60" fmla="*/ 8 w 57"/>
              <a:gd name="T61" fmla="*/ 26 h 46"/>
              <a:gd name="T62" fmla="*/ 28 w 57"/>
              <a:gd name="T63" fmla="*/ 9 h 46"/>
              <a:gd name="T64" fmla="*/ 49 w 57"/>
              <a:gd name="T65" fmla="*/ 26 h 46"/>
              <a:gd name="T66" fmla="*/ 49 w 57"/>
              <a:gd name="T67" fmla="*/ 27 h 46"/>
              <a:gd name="T68" fmla="*/ 49 w 57"/>
              <a:gd name="T6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69" name="稻壳儿小白白(http://dwz.cn/Wu2UP)"/>
          <p:cNvSpPr>
            <a:spLocks noEditPoints="1"/>
          </p:cNvSpPr>
          <p:nvPr/>
        </p:nvSpPr>
        <p:spPr bwMode="auto">
          <a:xfrm>
            <a:off x="5865813" y="1539875"/>
            <a:ext cx="419100" cy="411163"/>
          </a:xfrm>
          <a:custGeom>
            <a:avLst/>
            <a:gdLst>
              <a:gd name="T0" fmla="*/ 59 w 64"/>
              <a:gd name="T1" fmla="*/ 63 h 63"/>
              <a:gd name="T2" fmla="*/ 55 w 64"/>
              <a:gd name="T3" fmla="*/ 61 h 63"/>
              <a:gd name="T4" fmla="*/ 42 w 64"/>
              <a:gd name="T5" fmla="*/ 48 h 63"/>
              <a:gd name="T6" fmla="*/ 27 w 64"/>
              <a:gd name="T7" fmla="*/ 53 h 63"/>
              <a:gd name="T8" fmla="*/ 0 w 64"/>
              <a:gd name="T9" fmla="*/ 26 h 63"/>
              <a:gd name="T10" fmla="*/ 27 w 64"/>
              <a:gd name="T11" fmla="*/ 0 h 63"/>
              <a:gd name="T12" fmla="*/ 54 w 64"/>
              <a:gd name="T13" fmla="*/ 26 h 63"/>
              <a:gd name="T14" fmla="*/ 49 w 64"/>
              <a:gd name="T15" fmla="*/ 41 h 63"/>
              <a:gd name="T16" fmla="*/ 62 w 64"/>
              <a:gd name="T17" fmla="*/ 54 h 63"/>
              <a:gd name="T18" fmla="*/ 64 w 64"/>
              <a:gd name="T19" fmla="*/ 58 h 63"/>
              <a:gd name="T20" fmla="*/ 59 w 64"/>
              <a:gd name="T21" fmla="*/ 63 h 63"/>
              <a:gd name="T22" fmla="*/ 27 w 64"/>
              <a:gd name="T23" fmla="*/ 9 h 63"/>
              <a:gd name="T24" fmla="*/ 10 w 64"/>
              <a:gd name="T25" fmla="*/ 26 h 63"/>
              <a:gd name="T26" fmla="*/ 27 w 64"/>
              <a:gd name="T27" fmla="*/ 43 h 63"/>
              <a:gd name="T28" fmla="*/ 44 w 64"/>
              <a:gd name="T29" fmla="*/ 26 h 63"/>
              <a:gd name="T30" fmla="*/ 27 w 64"/>
              <a:gd name="T3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0" name="稻壳儿小白白(http://dwz.cn/Wu2UP)"/>
          <p:cNvSpPr>
            <a:spLocks noEditPoints="1"/>
          </p:cNvSpPr>
          <p:nvPr/>
        </p:nvSpPr>
        <p:spPr bwMode="auto">
          <a:xfrm>
            <a:off x="3509963" y="3186113"/>
            <a:ext cx="498475" cy="374650"/>
          </a:xfrm>
          <a:custGeom>
            <a:avLst/>
            <a:gdLst>
              <a:gd name="T0" fmla="*/ 158 w 158"/>
              <a:gd name="T1" fmla="*/ 119 h 119"/>
              <a:gd name="T2" fmla="*/ 0 w 158"/>
              <a:gd name="T3" fmla="*/ 119 h 119"/>
              <a:gd name="T4" fmla="*/ 0 w 158"/>
              <a:gd name="T5" fmla="*/ 0 h 119"/>
              <a:gd name="T6" fmla="*/ 9 w 158"/>
              <a:gd name="T7" fmla="*/ 0 h 119"/>
              <a:gd name="T8" fmla="*/ 9 w 158"/>
              <a:gd name="T9" fmla="*/ 108 h 119"/>
              <a:gd name="T10" fmla="*/ 158 w 158"/>
              <a:gd name="T11" fmla="*/ 108 h 119"/>
              <a:gd name="T12" fmla="*/ 158 w 158"/>
              <a:gd name="T13" fmla="*/ 119 h 119"/>
              <a:gd name="T14" fmla="*/ 50 w 158"/>
              <a:gd name="T15" fmla="*/ 99 h 119"/>
              <a:gd name="T16" fmla="*/ 29 w 158"/>
              <a:gd name="T17" fmla="*/ 99 h 119"/>
              <a:gd name="T18" fmla="*/ 29 w 158"/>
              <a:gd name="T19" fmla="*/ 60 h 119"/>
              <a:gd name="T20" fmla="*/ 50 w 158"/>
              <a:gd name="T21" fmla="*/ 60 h 119"/>
              <a:gd name="T22" fmla="*/ 50 w 158"/>
              <a:gd name="T23" fmla="*/ 99 h 119"/>
              <a:gd name="T24" fmla="*/ 78 w 158"/>
              <a:gd name="T25" fmla="*/ 99 h 119"/>
              <a:gd name="T26" fmla="*/ 59 w 158"/>
              <a:gd name="T27" fmla="*/ 99 h 119"/>
              <a:gd name="T28" fmla="*/ 59 w 158"/>
              <a:gd name="T29" fmla="*/ 19 h 119"/>
              <a:gd name="T30" fmla="*/ 78 w 158"/>
              <a:gd name="T31" fmla="*/ 19 h 119"/>
              <a:gd name="T32" fmla="*/ 78 w 158"/>
              <a:gd name="T33" fmla="*/ 99 h 119"/>
              <a:gd name="T34" fmla="*/ 109 w 158"/>
              <a:gd name="T35" fmla="*/ 99 h 119"/>
              <a:gd name="T36" fmla="*/ 89 w 158"/>
              <a:gd name="T37" fmla="*/ 99 h 119"/>
              <a:gd name="T38" fmla="*/ 89 w 158"/>
              <a:gd name="T39" fmla="*/ 39 h 119"/>
              <a:gd name="T40" fmla="*/ 109 w 158"/>
              <a:gd name="T41" fmla="*/ 39 h 119"/>
              <a:gd name="T42" fmla="*/ 109 w 158"/>
              <a:gd name="T43" fmla="*/ 99 h 119"/>
              <a:gd name="T44" fmla="*/ 139 w 158"/>
              <a:gd name="T45" fmla="*/ 99 h 119"/>
              <a:gd name="T46" fmla="*/ 119 w 158"/>
              <a:gd name="T47" fmla="*/ 99 h 119"/>
              <a:gd name="T48" fmla="*/ 119 w 158"/>
              <a:gd name="T49" fmla="*/ 11 h 119"/>
              <a:gd name="T50" fmla="*/ 139 w 158"/>
              <a:gd name="T51" fmla="*/ 11 h 119"/>
              <a:gd name="T52" fmla="*/ 139 w 158"/>
              <a:gd name="T53"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1" name="稻壳儿小白白(http://dwz.cn/Wu2UP)"/>
          <p:cNvSpPr>
            <a:spLocks noChangeAspect="1" noEditPoints="1"/>
          </p:cNvSpPr>
          <p:nvPr/>
        </p:nvSpPr>
        <p:spPr bwMode="auto">
          <a:xfrm>
            <a:off x="4881563" y="4303713"/>
            <a:ext cx="409575" cy="411162"/>
          </a:xfrm>
          <a:custGeom>
            <a:avLst/>
            <a:gdLst>
              <a:gd name="T0" fmla="*/ 58 w 58"/>
              <a:gd name="T1" fmla="*/ 33 h 58"/>
              <a:gd name="T2" fmla="*/ 57 w 58"/>
              <a:gd name="T3" fmla="*/ 34 h 58"/>
              <a:gd name="T4" fmla="*/ 50 w 58"/>
              <a:gd name="T5" fmla="*/ 35 h 58"/>
              <a:gd name="T6" fmla="*/ 49 w 58"/>
              <a:gd name="T7" fmla="*/ 39 h 58"/>
              <a:gd name="T8" fmla="*/ 53 w 58"/>
              <a:gd name="T9" fmla="*/ 44 h 58"/>
              <a:gd name="T10" fmla="*/ 53 w 58"/>
              <a:gd name="T11" fmla="*/ 45 h 58"/>
              <a:gd name="T12" fmla="*/ 53 w 58"/>
              <a:gd name="T13" fmla="*/ 46 h 58"/>
              <a:gd name="T14" fmla="*/ 45 w 58"/>
              <a:gd name="T15" fmla="*/ 53 h 58"/>
              <a:gd name="T16" fmla="*/ 44 w 58"/>
              <a:gd name="T17" fmla="*/ 52 h 58"/>
              <a:gd name="T18" fmla="*/ 39 w 58"/>
              <a:gd name="T19" fmla="*/ 48 h 58"/>
              <a:gd name="T20" fmla="*/ 36 w 58"/>
              <a:gd name="T21" fmla="*/ 50 h 58"/>
              <a:gd name="T22" fmla="*/ 34 w 58"/>
              <a:gd name="T23" fmla="*/ 57 h 58"/>
              <a:gd name="T24" fmla="*/ 33 w 58"/>
              <a:gd name="T25" fmla="*/ 58 h 58"/>
              <a:gd name="T26" fmla="*/ 25 w 58"/>
              <a:gd name="T27" fmla="*/ 58 h 58"/>
              <a:gd name="T28" fmla="*/ 23 w 58"/>
              <a:gd name="T29" fmla="*/ 57 h 58"/>
              <a:gd name="T30" fmla="*/ 22 w 58"/>
              <a:gd name="T31" fmla="*/ 50 h 58"/>
              <a:gd name="T32" fmla="*/ 19 w 58"/>
              <a:gd name="T33" fmla="*/ 48 h 58"/>
              <a:gd name="T34" fmla="*/ 14 w 58"/>
              <a:gd name="T35" fmla="*/ 52 h 58"/>
              <a:gd name="T36" fmla="*/ 13 w 58"/>
              <a:gd name="T37" fmla="*/ 53 h 58"/>
              <a:gd name="T38" fmla="*/ 12 w 58"/>
              <a:gd name="T39" fmla="*/ 52 h 58"/>
              <a:gd name="T40" fmla="*/ 5 w 58"/>
              <a:gd name="T41" fmla="*/ 46 h 58"/>
              <a:gd name="T42" fmla="*/ 5 w 58"/>
              <a:gd name="T43" fmla="*/ 45 h 58"/>
              <a:gd name="T44" fmla="*/ 5 w 58"/>
              <a:gd name="T45" fmla="*/ 44 h 58"/>
              <a:gd name="T46" fmla="*/ 9 w 58"/>
              <a:gd name="T47" fmla="*/ 39 h 58"/>
              <a:gd name="T48" fmla="*/ 8 w 58"/>
              <a:gd name="T49" fmla="*/ 35 h 58"/>
              <a:gd name="T50" fmla="*/ 1 w 58"/>
              <a:gd name="T51" fmla="*/ 34 h 58"/>
              <a:gd name="T52" fmla="*/ 0 w 58"/>
              <a:gd name="T53" fmla="*/ 33 h 58"/>
              <a:gd name="T54" fmla="*/ 0 w 58"/>
              <a:gd name="T55" fmla="*/ 24 h 58"/>
              <a:gd name="T56" fmla="*/ 1 w 58"/>
              <a:gd name="T57" fmla="*/ 23 h 58"/>
              <a:gd name="T58" fmla="*/ 8 w 58"/>
              <a:gd name="T59" fmla="*/ 22 h 58"/>
              <a:gd name="T60" fmla="*/ 9 w 58"/>
              <a:gd name="T61" fmla="*/ 18 h 58"/>
              <a:gd name="T62" fmla="*/ 5 w 58"/>
              <a:gd name="T63" fmla="*/ 13 h 58"/>
              <a:gd name="T64" fmla="*/ 5 w 58"/>
              <a:gd name="T65" fmla="*/ 12 h 58"/>
              <a:gd name="T66" fmla="*/ 5 w 58"/>
              <a:gd name="T67" fmla="*/ 11 h 58"/>
              <a:gd name="T68" fmla="*/ 13 w 58"/>
              <a:gd name="T69" fmla="*/ 5 h 58"/>
              <a:gd name="T70" fmla="*/ 14 w 58"/>
              <a:gd name="T71" fmla="*/ 5 h 58"/>
              <a:gd name="T72" fmla="*/ 19 w 58"/>
              <a:gd name="T73" fmla="*/ 9 h 58"/>
              <a:gd name="T74" fmla="*/ 22 w 58"/>
              <a:gd name="T75" fmla="*/ 8 h 58"/>
              <a:gd name="T76" fmla="*/ 23 w 58"/>
              <a:gd name="T77" fmla="*/ 1 h 58"/>
              <a:gd name="T78" fmla="*/ 25 w 58"/>
              <a:gd name="T79" fmla="*/ 0 h 58"/>
              <a:gd name="T80" fmla="*/ 33 w 58"/>
              <a:gd name="T81" fmla="*/ 0 h 58"/>
              <a:gd name="T82" fmla="*/ 34 w 58"/>
              <a:gd name="T83" fmla="*/ 1 h 58"/>
              <a:gd name="T84" fmla="*/ 36 w 58"/>
              <a:gd name="T85" fmla="*/ 8 h 58"/>
              <a:gd name="T86" fmla="*/ 39 w 58"/>
              <a:gd name="T87" fmla="*/ 9 h 58"/>
              <a:gd name="T88" fmla="*/ 44 w 58"/>
              <a:gd name="T89" fmla="*/ 5 h 58"/>
              <a:gd name="T90" fmla="*/ 45 w 58"/>
              <a:gd name="T91" fmla="*/ 5 h 58"/>
              <a:gd name="T92" fmla="*/ 46 w 58"/>
              <a:gd name="T93" fmla="*/ 5 h 58"/>
              <a:gd name="T94" fmla="*/ 52 w 58"/>
              <a:gd name="T95" fmla="*/ 12 h 58"/>
              <a:gd name="T96" fmla="*/ 53 w 58"/>
              <a:gd name="T97" fmla="*/ 12 h 58"/>
              <a:gd name="T98" fmla="*/ 52 w 58"/>
              <a:gd name="T99" fmla="*/ 13 h 58"/>
              <a:gd name="T100" fmla="*/ 48 w 58"/>
              <a:gd name="T101" fmla="*/ 18 h 58"/>
              <a:gd name="T102" fmla="*/ 50 w 58"/>
              <a:gd name="T103" fmla="*/ 22 h 58"/>
              <a:gd name="T104" fmla="*/ 57 w 58"/>
              <a:gd name="T105" fmla="*/ 23 h 58"/>
              <a:gd name="T106" fmla="*/ 58 w 58"/>
              <a:gd name="T107" fmla="*/ 25 h 58"/>
              <a:gd name="T108" fmla="*/ 58 w 58"/>
              <a:gd name="T109" fmla="*/ 33 h 58"/>
              <a:gd name="T110" fmla="*/ 29 w 58"/>
              <a:gd name="T111" fmla="*/ 19 h 58"/>
              <a:gd name="T112" fmla="*/ 19 w 58"/>
              <a:gd name="T113" fmla="*/ 29 h 58"/>
              <a:gd name="T114" fmla="*/ 29 w 58"/>
              <a:gd name="T115" fmla="*/ 38 h 58"/>
              <a:gd name="T116" fmla="*/ 39 w 58"/>
              <a:gd name="T117" fmla="*/ 29 h 58"/>
              <a:gd name="T118" fmla="*/ 29 w 58"/>
              <a:gd name="T119"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2" name="稻壳儿小白白(http://dwz.cn/Wu2UP)"/>
          <p:cNvSpPr>
            <a:spLocks noEditPoints="1"/>
          </p:cNvSpPr>
          <p:nvPr/>
        </p:nvSpPr>
        <p:spPr bwMode="auto">
          <a:xfrm>
            <a:off x="8769350" y="4606925"/>
            <a:ext cx="376238" cy="376238"/>
          </a:xfrm>
          <a:custGeom>
            <a:avLst/>
            <a:gdLst>
              <a:gd name="T0" fmla="*/ 27 w 55"/>
              <a:gd name="T1" fmla="*/ 55 h 55"/>
              <a:gd name="T2" fmla="*/ 0 w 55"/>
              <a:gd name="T3" fmla="*/ 27 h 55"/>
              <a:gd name="T4" fmla="*/ 27 w 55"/>
              <a:gd name="T5" fmla="*/ 0 h 55"/>
              <a:gd name="T6" fmla="*/ 55 w 55"/>
              <a:gd name="T7" fmla="*/ 27 h 55"/>
              <a:gd name="T8" fmla="*/ 27 w 55"/>
              <a:gd name="T9" fmla="*/ 55 h 55"/>
              <a:gd name="T10" fmla="*/ 45 w 55"/>
              <a:gd name="T11" fmla="*/ 20 h 55"/>
              <a:gd name="T12" fmla="*/ 42 w 55"/>
              <a:gd name="T13" fmla="*/ 17 h 55"/>
              <a:gd name="T14" fmla="*/ 40 w 55"/>
              <a:gd name="T15" fmla="*/ 16 h 55"/>
              <a:gd name="T16" fmla="*/ 38 w 55"/>
              <a:gd name="T17" fmla="*/ 17 h 55"/>
              <a:gd name="T18" fmla="*/ 24 w 55"/>
              <a:gd name="T19" fmla="*/ 31 h 55"/>
              <a:gd name="T20" fmla="*/ 16 w 55"/>
              <a:gd name="T21" fmla="*/ 23 h 55"/>
              <a:gd name="T22" fmla="*/ 14 w 55"/>
              <a:gd name="T23" fmla="*/ 22 h 55"/>
              <a:gd name="T24" fmla="*/ 13 w 55"/>
              <a:gd name="T25" fmla="*/ 23 h 55"/>
              <a:gd name="T26" fmla="*/ 9 w 55"/>
              <a:gd name="T27" fmla="*/ 26 h 55"/>
              <a:gd name="T28" fmla="*/ 9 w 55"/>
              <a:gd name="T29" fmla="*/ 28 h 55"/>
              <a:gd name="T30" fmla="*/ 9 w 55"/>
              <a:gd name="T31" fmla="*/ 30 h 55"/>
              <a:gd name="T32" fmla="*/ 22 w 55"/>
              <a:gd name="T33" fmla="*/ 43 h 55"/>
              <a:gd name="T34" fmla="*/ 24 w 55"/>
              <a:gd name="T35" fmla="*/ 43 h 55"/>
              <a:gd name="T36" fmla="*/ 26 w 55"/>
              <a:gd name="T37" fmla="*/ 43 h 55"/>
              <a:gd name="T38" fmla="*/ 45 w 55"/>
              <a:gd name="T39" fmla="*/ 23 h 55"/>
              <a:gd name="T40" fmla="*/ 46 w 55"/>
              <a:gd name="T41" fmla="*/ 22 h 55"/>
              <a:gd name="T42" fmla="*/ 45 w 55"/>
              <a:gd name="T43"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5373" name="稻壳儿小白白(http://dwz.cn/Wu2UP)"/>
          <p:cNvSpPr txBox="1">
            <a:spLocks noChangeArrowheads="1"/>
          </p:cNvSpPr>
          <p:nvPr/>
        </p:nvSpPr>
        <p:spPr bwMode="auto">
          <a:xfrm>
            <a:off x="2882899" y="1219200"/>
            <a:ext cx="19986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确定音频的播放位置</a:t>
            </a:r>
            <a:endParaRPr lang="en-US" altLang="zh-CN" sz="1600" b="1" dirty="0">
              <a:solidFill>
                <a:srgbClr val="445469"/>
              </a:solidFill>
              <a:sym typeface="Arial" panose="020B0604020202020204" pitchFamily="34" charset="0"/>
            </a:endParaRPr>
          </a:p>
        </p:txBody>
      </p:sp>
      <p:sp>
        <p:nvSpPr>
          <p:cNvPr id="15374" name="稻壳儿小白白(http://dwz.cn/Wu2UP)"/>
          <p:cNvSpPr txBox="1">
            <a:spLocks noChangeArrowheads="1"/>
          </p:cNvSpPr>
          <p:nvPr/>
        </p:nvSpPr>
        <p:spPr bwMode="auto">
          <a:xfrm>
            <a:off x="2895601" y="1514474"/>
            <a:ext cx="1889760" cy="37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将输入的音频在空间上分割为多少个点</a:t>
            </a:r>
            <a:endParaRPr lang="en-US" altLang="zh-CN" sz="1200" dirty="0">
              <a:solidFill>
                <a:srgbClr val="445469"/>
              </a:solidFill>
              <a:sym typeface="Arial" panose="020B0604020202020204" pitchFamily="34" charset="0"/>
            </a:endParaRPr>
          </a:p>
        </p:txBody>
      </p:sp>
      <p:sp>
        <p:nvSpPr>
          <p:cNvPr id="15375" name="稻壳儿小白白(http://dwz.cn/Wu2UP)"/>
          <p:cNvSpPr txBox="1">
            <a:spLocks noChangeArrowheads="1"/>
          </p:cNvSpPr>
          <p:nvPr/>
        </p:nvSpPr>
        <p:spPr bwMode="auto">
          <a:xfrm>
            <a:off x="6808788" y="1524000"/>
            <a:ext cx="1376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分割音频为</a:t>
            </a:r>
            <a:r>
              <a:rPr lang="en-US" altLang="zh-CN" sz="1600" b="1" dirty="0">
                <a:solidFill>
                  <a:srgbClr val="445469"/>
                </a:solidFill>
                <a:sym typeface="Arial" panose="020B0604020202020204" pitchFamily="34" charset="0"/>
              </a:rPr>
              <a:t>N</a:t>
            </a:r>
            <a:r>
              <a:rPr lang="zh-CN" altLang="en-US" sz="1600" b="1" dirty="0">
                <a:solidFill>
                  <a:srgbClr val="445469"/>
                </a:solidFill>
                <a:sym typeface="Arial" panose="020B0604020202020204" pitchFamily="34" charset="0"/>
              </a:rPr>
              <a:t>份</a:t>
            </a:r>
            <a:endParaRPr lang="en-US" altLang="zh-CN" sz="1600" b="1" dirty="0">
              <a:solidFill>
                <a:srgbClr val="445469"/>
              </a:solidFill>
              <a:sym typeface="Arial" panose="020B0604020202020204" pitchFamily="34" charset="0"/>
            </a:endParaRPr>
          </a:p>
        </p:txBody>
      </p:sp>
      <p:sp>
        <p:nvSpPr>
          <p:cNvPr id="15376" name="稻壳儿小白白(http://dwz.cn/Wu2UP)"/>
          <p:cNvSpPr txBox="1">
            <a:spLocks noChangeArrowheads="1"/>
          </p:cNvSpPr>
          <p:nvPr/>
        </p:nvSpPr>
        <p:spPr bwMode="auto">
          <a:xfrm>
            <a:off x="6808789" y="1809750"/>
            <a:ext cx="13763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将音频分割为</a:t>
            </a:r>
            <a:r>
              <a:rPr lang="en-US" altLang="zh-CN" sz="1200" dirty="0">
                <a:solidFill>
                  <a:srgbClr val="445469"/>
                </a:solidFill>
                <a:sym typeface="Arial" panose="020B0604020202020204" pitchFamily="34" charset="0"/>
              </a:rPr>
              <a:t>N</a:t>
            </a:r>
            <a:r>
              <a:rPr lang="zh-CN" altLang="en-US" sz="1200" dirty="0">
                <a:solidFill>
                  <a:srgbClr val="445469"/>
                </a:solidFill>
                <a:sym typeface="Arial" panose="020B0604020202020204" pitchFamily="34" charset="0"/>
              </a:rPr>
              <a:t>份，每个点的音频时间可以均分，也可以不等分</a:t>
            </a:r>
            <a:endParaRPr lang="en-US" altLang="zh-CN" sz="1200" dirty="0">
              <a:solidFill>
                <a:srgbClr val="445469"/>
              </a:solidFill>
              <a:sym typeface="Arial" panose="020B0604020202020204" pitchFamily="34" charset="0"/>
            </a:endParaRPr>
          </a:p>
        </p:txBody>
      </p:sp>
      <p:sp>
        <p:nvSpPr>
          <p:cNvPr id="15377" name="稻壳儿小白白(http://dwz.cn/Wu2UP)"/>
          <p:cNvSpPr txBox="1">
            <a:spLocks noChangeArrowheads="1"/>
          </p:cNvSpPr>
          <p:nvPr/>
        </p:nvSpPr>
        <p:spPr bwMode="auto">
          <a:xfrm>
            <a:off x="1671638" y="31448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en-US" altLang="zh-CN" sz="1600" b="1" dirty="0">
                <a:solidFill>
                  <a:srgbClr val="445469"/>
                </a:solidFill>
                <a:sym typeface="Arial" panose="020B0604020202020204" pitchFamily="34" charset="0"/>
              </a:rPr>
              <a:t>HRIR</a:t>
            </a:r>
            <a:r>
              <a:rPr lang="zh-CN" altLang="en-US" sz="1600" b="1" dirty="0">
                <a:solidFill>
                  <a:srgbClr val="445469"/>
                </a:solidFill>
                <a:sym typeface="Arial" panose="020B0604020202020204" pitchFamily="34" charset="0"/>
              </a:rPr>
              <a:t>函数卷积</a:t>
            </a:r>
            <a:endParaRPr lang="en-US" altLang="zh-CN" sz="1600" b="1" dirty="0">
              <a:solidFill>
                <a:srgbClr val="445469"/>
              </a:solidFill>
              <a:sym typeface="Arial" panose="020B0604020202020204" pitchFamily="34" charset="0"/>
            </a:endParaRPr>
          </a:p>
        </p:txBody>
      </p:sp>
      <p:sp>
        <p:nvSpPr>
          <p:cNvPr id="15378" name="稻壳儿小白白(http://dwz.cn/Wu2UP)"/>
          <p:cNvSpPr txBox="1">
            <a:spLocks noChangeArrowheads="1"/>
          </p:cNvSpPr>
          <p:nvPr/>
        </p:nvSpPr>
        <p:spPr bwMode="auto">
          <a:xfrm>
            <a:off x="1725613" y="3432175"/>
            <a:ext cx="13223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dirty="0">
                <a:solidFill>
                  <a:srgbClr val="445469"/>
                </a:solidFill>
                <a:sym typeface="Arial" panose="020B0604020202020204" pitchFamily="34" charset="0"/>
              </a:rPr>
              <a:t>对每一段的音频信号跟相对应空间位置的</a:t>
            </a:r>
            <a:r>
              <a:rPr lang="en-US" altLang="zh-CN" sz="1200" dirty="0">
                <a:solidFill>
                  <a:srgbClr val="445469"/>
                </a:solidFill>
                <a:sym typeface="Arial" panose="020B0604020202020204" pitchFamily="34" charset="0"/>
              </a:rPr>
              <a:t>HRIR</a:t>
            </a:r>
            <a:r>
              <a:rPr lang="zh-CN" altLang="en-US" sz="1200" dirty="0">
                <a:solidFill>
                  <a:srgbClr val="445469"/>
                </a:solidFill>
                <a:sym typeface="Arial" panose="020B0604020202020204" pitchFamily="34" charset="0"/>
              </a:rPr>
              <a:t>函数卷积</a:t>
            </a:r>
            <a:endParaRPr lang="en-US" altLang="zh-CN" sz="1200" dirty="0">
              <a:solidFill>
                <a:srgbClr val="445469"/>
              </a:solidFill>
              <a:sym typeface="Arial" panose="020B0604020202020204" pitchFamily="34" charset="0"/>
            </a:endParaRPr>
          </a:p>
        </p:txBody>
      </p:sp>
      <p:sp>
        <p:nvSpPr>
          <p:cNvPr id="15379" name="稻壳儿小白白(http://dwz.cn/Wu2UP)"/>
          <p:cNvSpPr txBox="1">
            <a:spLocks noChangeArrowheads="1"/>
          </p:cNvSpPr>
          <p:nvPr/>
        </p:nvSpPr>
        <p:spPr bwMode="auto">
          <a:xfrm>
            <a:off x="5911850" y="4164444"/>
            <a:ext cx="21161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处理音频断点的问题</a:t>
            </a:r>
            <a:endParaRPr lang="en-US" altLang="zh-CN" sz="1600" b="1" dirty="0">
              <a:solidFill>
                <a:srgbClr val="445469"/>
              </a:solidFill>
              <a:sym typeface="Arial" panose="020B0604020202020204" pitchFamily="34" charset="0"/>
            </a:endParaRPr>
          </a:p>
        </p:txBody>
      </p:sp>
      <p:sp>
        <p:nvSpPr>
          <p:cNvPr id="15380" name="稻壳儿小白白(http://dwz.cn/Wu2UP)"/>
          <p:cNvSpPr txBox="1">
            <a:spLocks noChangeArrowheads="1"/>
          </p:cNvSpPr>
          <p:nvPr/>
        </p:nvSpPr>
        <p:spPr bwMode="auto">
          <a:xfrm>
            <a:off x="5911849" y="4450194"/>
            <a:ext cx="1954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直接将结果合并，将会在音频间听到断点，导致音频不连贯。我们的做法是在每一段的开头和结尾加上淡入淡出的效果，使每一段音频的连接处正常化。</a:t>
            </a:r>
            <a:endParaRPr lang="en-US" altLang="zh-CN" sz="1200" dirty="0">
              <a:solidFill>
                <a:srgbClr val="445469"/>
              </a:solidFill>
              <a:sym typeface="Arial" panose="020B0604020202020204" pitchFamily="34" charset="0"/>
            </a:endParaRPr>
          </a:p>
        </p:txBody>
      </p:sp>
      <p:sp>
        <p:nvSpPr>
          <p:cNvPr id="15381" name="稻壳儿小白白(http://dwz.cn/Wu2UP)"/>
          <p:cNvSpPr txBox="1">
            <a:spLocks noChangeArrowheads="1"/>
          </p:cNvSpPr>
          <p:nvPr/>
        </p:nvSpPr>
        <p:spPr bwMode="auto">
          <a:xfrm>
            <a:off x="9791700" y="4581525"/>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片段合并</a:t>
            </a:r>
          </a:p>
        </p:txBody>
      </p:sp>
      <p:sp>
        <p:nvSpPr>
          <p:cNvPr id="15382" name="稻壳儿小白白(http://dwz.cn/Wu2UP)"/>
          <p:cNvSpPr txBox="1">
            <a:spLocks noChangeArrowheads="1"/>
          </p:cNvSpPr>
          <p:nvPr/>
        </p:nvSpPr>
        <p:spPr bwMode="auto">
          <a:xfrm>
            <a:off x="9793288" y="4865688"/>
            <a:ext cx="785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sym typeface="Arial" panose="020B0604020202020204" pitchFamily="34" charset="0"/>
              </a:rPr>
              <a:t>把所有的片段合并即可</a:t>
            </a:r>
            <a:endParaRPr lang="en-US" altLang="zh-CN" sz="1200" dirty="0">
              <a:solidFill>
                <a:srgbClr val="445469"/>
              </a:solidFill>
              <a:sym typeface="Arial" panose="020B0604020202020204" pitchFamily="34" charset="0"/>
            </a:endParaRPr>
          </a:p>
        </p:txBody>
      </p:sp>
      <p:grpSp>
        <p:nvGrpSpPr>
          <p:cNvPr id="15383" name="组合 52"/>
          <p:cNvGrpSpPr/>
          <p:nvPr/>
        </p:nvGrpSpPr>
        <p:grpSpPr bwMode="auto">
          <a:xfrm>
            <a:off x="287338" y="121598"/>
            <a:ext cx="6146164" cy="611188"/>
            <a:chOff x="0" y="0"/>
            <a:chExt cx="6146526" cy="611426"/>
          </a:xfrm>
        </p:grpSpPr>
        <p:grpSp>
          <p:nvGrpSpPr>
            <p:cNvPr id="15384" name="组合 54"/>
            <p:cNvGrpSpPr/>
            <p:nvPr/>
          </p:nvGrpSpPr>
          <p:grpSpPr bwMode="auto">
            <a:xfrm>
              <a:off x="0" y="0"/>
              <a:ext cx="611426" cy="611426"/>
              <a:chOff x="0" y="0"/>
              <a:chExt cx="3020798" cy="3020798"/>
            </a:xfrm>
          </p:grpSpPr>
          <p:pic>
            <p:nvPicPr>
              <p:cNvPr id="15385" name="Picture 25@|13FFC:16777215|FBC:16777215|LFC:16777215|LBC:167772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5387" name="文本框 55"/>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15388" name="文本框 56"/>
            <p:cNvSpPr txBox="1">
              <a:spLocks noChangeArrowheads="1"/>
            </p:cNvSpPr>
            <p:nvPr/>
          </p:nvSpPr>
          <p:spPr bwMode="auto">
            <a:xfrm>
              <a:off x="679913" y="26637"/>
              <a:ext cx="5466613"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应用</a:t>
              </a:r>
              <a:r>
                <a:rPr lang="en-US" altLang="zh-CN" sz="2800" b="1" dirty="0">
                  <a:solidFill>
                    <a:srgbClr val="4B5E75"/>
                  </a:solidFill>
                  <a:sym typeface="Arial" panose="020B0604020202020204" pitchFamily="34" charset="0"/>
                </a:rPr>
                <a:t>HRTF——</a:t>
              </a:r>
              <a:r>
                <a:rPr lang="zh-CN" altLang="en-US" sz="2800" b="1" dirty="0">
                  <a:solidFill>
                    <a:srgbClr val="4B5E75"/>
                  </a:solidFill>
                  <a:sym typeface="Arial" panose="020B0604020202020204" pitchFamily="34" charset="0"/>
                </a:rPr>
                <a:t>实现</a:t>
              </a:r>
              <a:r>
                <a:rPr lang="en-US" altLang="zh-CN" sz="2800" b="1" dirty="0">
                  <a:solidFill>
                    <a:srgbClr val="4B5E75"/>
                  </a:solidFill>
                  <a:sym typeface="Arial" panose="020B0604020202020204" pitchFamily="34" charset="0"/>
                </a:rPr>
                <a:t>3D</a:t>
              </a:r>
              <a:r>
                <a:rPr lang="zh-CN" altLang="en-US" sz="2800" b="1" dirty="0">
                  <a:solidFill>
                    <a:srgbClr val="4B5E75"/>
                  </a:solidFill>
                  <a:sym typeface="Arial" panose="020B0604020202020204" pitchFamily="34" charset="0"/>
                </a:rPr>
                <a:t>环绕音效</a:t>
              </a:r>
            </a:p>
          </p:txBody>
        </p:sp>
      </p:grpSp>
      <p:sp>
        <p:nvSpPr>
          <p:cNvPr id="29" name="文本框 59"/>
          <p:cNvSpPr txBox="1">
            <a:spLocks noChangeArrowheads="1"/>
          </p:cNvSpPr>
          <p:nvPr/>
        </p:nvSpPr>
        <p:spPr bwMode="auto">
          <a:xfrm>
            <a:off x="230267" y="179002"/>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2.3</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6" name="稻壳儿小白白(http://dwz.cn/Wu2UP)"/>
          <p:cNvSpPr txBox="1">
            <a:spLocks noChangeArrowheads="1"/>
          </p:cNvSpPr>
          <p:nvPr/>
        </p:nvSpPr>
        <p:spPr bwMode="auto">
          <a:xfrm>
            <a:off x="1682058" y="6276610"/>
            <a:ext cx="95142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为了研究</a:t>
            </a:r>
            <a:r>
              <a:rPr lang="en-US" altLang="zh-CN" sz="1200" dirty="0"/>
              <a:t>HMD</a:t>
            </a:r>
            <a:r>
              <a:rPr lang="zh-CN" altLang="en-US" sz="1200" dirty="0"/>
              <a:t>对交通噪声的视觉影响，使用</a:t>
            </a:r>
            <a:r>
              <a:rPr lang="en-US" altLang="zh-CN" sz="1200" dirty="0"/>
              <a:t>SketchUp 2018</a:t>
            </a:r>
            <a:r>
              <a:rPr lang="zh-CN" altLang="en-US" sz="1200" dirty="0"/>
              <a:t>对实际声源录制的居住空间进行建模，利用</a:t>
            </a:r>
            <a:r>
              <a:rPr lang="en-US" altLang="zh-CN" sz="1200" dirty="0" err="1"/>
              <a:t>Kubity</a:t>
            </a:r>
            <a:r>
              <a:rPr lang="zh-CN" altLang="en-US" sz="1200" dirty="0"/>
              <a:t>软件对</a:t>
            </a:r>
            <a:r>
              <a:rPr lang="en-US" altLang="zh-CN" sz="1200" dirty="0"/>
              <a:t>HMD</a:t>
            </a:r>
            <a:r>
              <a:rPr lang="zh-CN" altLang="en-US" sz="1200" dirty="0"/>
              <a:t>模型进行可视化。</a:t>
            </a:r>
          </a:p>
        </p:txBody>
      </p:sp>
      <p:grpSp>
        <p:nvGrpSpPr>
          <p:cNvPr id="42003" name="组合 45"/>
          <p:cNvGrpSpPr/>
          <p:nvPr/>
        </p:nvGrpSpPr>
        <p:grpSpPr bwMode="auto">
          <a:xfrm>
            <a:off x="244475" y="111125"/>
            <a:ext cx="4008438" cy="611188"/>
            <a:chOff x="0" y="0"/>
            <a:chExt cx="4008674" cy="611426"/>
          </a:xfrm>
        </p:grpSpPr>
        <p:grpSp>
          <p:nvGrpSpPr>
            <p:cNvPr id="42004" name="组合 46"/>
            <p:cNvGrpSpPr/>
            <p:nvPr/>
          </p:nvGrpSpPr>
          <p:grpSpPr bwMode="auto">
            <a:xfrm>
              <a:off x="0" y="0"/>
              <a:ext cx="611426" cy="611426"/>
              <a:chOff x="0" y="0"/>
              <a:chExt cx="3020798" cy="3020798"/>
            </a:xfrm>
          </p:grpSpPr>
          <p:pic>
            <p:nvPicPr>
              <p:cNvPr id="42005"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200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4200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pic>
        <p:nvPicPr>
          <p:cNvPr id="25" name="图片 24"/>
          <p:cNvPicPr>
            <a:picLocks noChangeAspect="1"/>
          </p:cNvPicPr>
          <p:nvPr/>
        </p:nvPicPr>
        <p:blipFill>
          <a:blip r:embed="rId4"/>
          <a:stretch>
            <a:fillRect/>
          </a:stretch>
        </p:blipFill>
        <p:spPr>
          <a:xfrm>
            <a:off x="1496377" y="921778"/>
            <a:ext cx="9514261" cy="5186155"/>
          </a:xfrm>
          <a:prstGeom prst="rect">
            <a:avLst/>
          </a:prstGeom>
        </p:spPr>
      </p:pic>
      <p:sp>
        <p:nvSpPr>
          <p:cNvPr id="26" name="文本框 59"/>
          <p:cNvSpPr txBox="1">
            <a:spLocks noChangeArrowheads="1"/>
          </p:cNvSpPr>
          <p:nvPr/>
        </p:nvSpPr>
        <p:spPr bwMode="auto">
          <a:xfrm>
            <a:off x="187404" y="199103"/>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稻壳儿小白白(http://dwz.cn/Wu2UP)"/>
          <p:cNvSpPr>
            <a:spLocks noChangeArrowheads="1"/>
          </p:cNvSpPr>
          <p:nvPr/>
        </p:nvSpPr>
        <p:spPr bwMode="auto">
          <a:xfrm rot="20751297">
            <a:off x="4264389" y="1839278"/>
            <a:ext cx="1589087"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7" name="稻壳儿小白白(http://dwz.cn/Wu2UP)"/>
          <p:cNvSpPr>
            <a:spLocks noChangeArrowheads="1"/>
          </p:cNvSpPr>
          <p:nvPr/>
        </p:nvSpPr>
        <p:spPr bwMode="auto">
          <a:xfrm rot="4551297">
            <a:off x="5077189" y="804228"/>
            <a:ext cx="1589087" cy="3176587"/>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8" name="稻壳儿小白白(http://dwz.cn/Wu2UP)"/>
          <p:cNvSpPr>
            <a:spLocks noChangeArrowheads="1"/>
          </p:cNvSpPr>
          <p:nvPr/>
        </p:nvSpPr>
        <p:spPr bwMode="auto">
          <a:xfrm rot="9951297">
            <a:off x="6113826" y="1618615"/>
            <a:ext cx="1589088" cy="3178175"/>
          </a:xfrm>
          <a:prstGeom prst="moon">
            <a:avLst>
              <a:gd name="adj" fmla="val 15190"/>
            </a:avLst>
          </a:prstGeom>
          <a:solidFill>
            <a:srgbClr val="FBB9CC"/>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89" name="稻壳儿小白白(http://dwz.cn/Wu2UP)"/>
          <p:cNvSpPr>
            <a:spLocks noChangeArrowheads="1"/>
          </p:cNvSpPr>
          <p:nvPr/>
        </p:nvSpPr>
        <p:spPr bwMode="auto">
          <a:xfrm rot="15351297">
            <a:off x="5313726" y="2642553"/>
            <a:ext cx="1589087" cy="3176588"/>
          </a:xfrm>
          <a:prstGeom prst="moon">
            <a:avLst>
              <a:gd name="adj" fmla="val 15190"/>
            </a:avLst>
          </a:prstGeom>
          <a:solidFill>
            <a:srgbClr val="63CFF6"/>
          </a:solidFill>
          <a:ln w="3175" cmpd="sng">
            <a:solidFill>
              <a:srgbClr val="F8F8F8"/>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990" name="稻壳儿小白白(http://dwz.cn/Wu2UP)"/>
          <p:cNvSpPr>
            <a:spLocks noChangeArrowheads="1"/>
          </p:cNvSpPr>
          <p:nvPr/>
        </p:nvSpPr>
        <p:spPr bwMode="auto">
          <a:xfrm flipH="1">
            <a:off x="4741591" y="3051908"/>
            <a:ext cx="2524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445469"/>
                </a:solidFill>
                <a:sym typeface="Arial" panose="020B0604020202020204" pitchFamily="34" charset="0"/>
              </a:rPr>
              <a:t>3D</a:t>
            </a:r>
            <a:r>
              <a:rPr lang="zh-CN" altLang="en-US" sz="2400" b="1" dirty="0">
                <a:solidFill>
                  <a:srgbClr val="445469"/>
                </a:solidFill>
                <a:sym typeface="Arial" panose="020B0604020202020204" pitchFamily="34" charset="0"/>
              </a:rPr>
              <a:t>建模软件对比</a:t>
            </a:r>
          </a:p>
        </p:txBody>
      </p:sp>
      <p:sp>
        <p:nvSpPr>
          <p:cNvPr id="41991" name="稻壳儿小白白(http://dwz.cn/Wu2UP)"/>
          <p:cNvSpPr>
            <a:spLocks noChangeShapeType="1"/>
          </p:cNvSpPr>
          <p:nvPr/>
        </p:nvSpPr>
        <p:spPr bwMode="auto">
          <a:xfrm flipH="1">
            <a:off x="3365864" y="268224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2" name="稻壳儿小白白(http://dwz.cn/Wu2UP)"/>
          <p:cNvSpPr>
            <a:spLocks noChangeShapeType="1"/>
          </p:cNvSpPr>
          <p:nvPr/>
        </p:nvSpPr>
        <p:spPr bwMode="auto">
          <a:xfrm flipH="1">
            <a:off x="4111989" y="4825365"/>
            <a:ext cx="1033462"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993" name="稻壳儿小白白(http://dwz.cn/Wu2UP)"/>
          <p:cNvSpPr txBox="1">
            <a:spLocks noChangeArrowheads="1"/>
          </p:cNvSpPr>
          <p:nvPr/>
        </p:nvSpPr>
        <p:spPr bwMode="auto">
          <a:xfrm>
            <a:off x="1521344" y="2003136"/>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Sketchup</a:t>
            </a:r>
          </a:p>
        </p:txBody>
      </p:sp>
      <p:sp>
        <p:nvSpPr>
          <p:cNvPr id="41994" name="稻壳儿小白白(http://dwz.cn/Wu2UP)"/>
          <p:cNvSpPr txBox="1">
            <a:spLocks noChangeArrowheads="1"/>
          </p:cNvSpPr>
          <p:nvPr/>
        </p:nvSpPr>
        <p:spPr bwMode="auto">
          <a:xfrm>
            <a:off x="1521344" y="2314916"/>
            <a:ext cx="2201862"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在建筑领域应用最广</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操作方便</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能快速出模型表现</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t>曲线建筑是</a:t>
            </a:r>
            <a:r>
              <a:rPr lang="en-US" altLang="zh-CN" sz="1200" dirty="0"/>
              <a:t>SU</a:t>
            </a:r>
            <a:r>
              <a:rPr lang="zh-CN" altLang="en-US" sz="1200" dirty="0"/>
              <a:t>的噩梦</a:t>
            </a:r>
            <a:endParaRPr lang="en-US" altLang="zh-CN" sz="1200" dirty="0">
              <a:solidFill>
                <a:srgbClr val="445469"/>
              </a:solidFill>
              <a:sym typeface="Arial" panose="020B0604020202020204" pitchFamily="34" charset="0"/>
            </a:endParaRPr>
          </a:p>
        </p:txBody>
      </p:sp>
      <p:sp>
        <p:nvSpPr>
          <p:cNvPr id="41995" name="稻壳儿小白白(http://dwz.cn/Wu2UP)"/>
          <p:cNvSpPr txBox="1">
            <a:spLocks noChangeArrowheads="1"/>
          </p:cNvSpPr>
          <p:nvPr/>
        </p:nvSpPr>
        <p:spPr bwMode="auto">
          <a:xfrm>
            <a:off x="7816224" y="1328030"/>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3Dmax</a:t>
            </a:r>
          </a:p>
        </p:txBody>
      </p:sp>
      <p:sp>
        <p:nvSpPr>
          <p:cNvPr id="41996" name="稻壳儿小白白(http://dwz.cn/Wu2UP)"/>
          <p:cNvSpPr txBox="1">
            <a:spLocks noChangeArrowheads="1"/>
          </p:cNvSpPr>
          <p:nvPr/>
        </p:nvSpPr>
        <p:spPr bwMode="auto">
          <a:xfrm>
            <a:off x="7816224" y="1610605"/>
            <a:ext cx="2384425"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最早被国人认知的</a:t>
            </a:r>
            <a:r>
              <a:rPr lang="en-US" altLang="zh-CN" sz="1200" dirty="0">
                <a:solidFill>
                  <a:srgbClr val="445469"/>
                </a:solidFill>
                <a:sym typeface="Arial" panose="020B0604020202020204" pitchFamily="34" charset="0"/>
              </a:rPr>
              <a:t>3D</a:t>
            </a:r>
            <a:r>
              <a:rPr lang="zh-CN" altLang="en-US" sz="1200" dirty="0">
                <a:solidFill>
                  <a:srgbClr val="445469"/>
                </a:solidFill>
                <a:sym typeface="Arial" panose="020B0604020202020204" pitchFamily="34" charset="0"/>
              </a:rPr>
              <a:t>建模软件</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采取了多边形建模的模型构架</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应用领域广泛</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t>着重于影视动画特效</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编辑界面复杂</a:t>
            </a:r>
            <a:endParaRPr lang="en-US" altLang="zh-CN" sz="1200" dirty="0">
              <a:solidFill>
                <a:srgbClr val="445469"/>
              </a:solidFill>
              <a:sym typeface="Arial" panose="020B0604020202020204" pitchFamily="34" charset="0"/>
            </a:endParaRPr>
          </a:p>
        </p:txBody>
      </p:sp>
      <p:sp>
        <p:nvSpPr>
          <p:cNvPr id="41997" name="稻壳儿小白白(http://dwz.cn/Wu2UP)"/>
          <p:cNvSpPr txBox="1">
            <a:spLocks noChangeArrowheads="1"/>
          </p:cNvSpPr>
          <p:nvPr/>
        </p:nvSpPr>
        <p:spPr bwMode="auto">
          <a:xfrm>
            <a:off x="1071132" y="4364205"/>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Rhino</a:t>
            </a:r>
          </a:p>
        </p:txBody>
      </p:sp>
      <p:sp>
        <p:nvSpPr>
          <p:cNvPr id="41998" name="稻壳儿小白白(http://dwz.cn/Wu2UP)"/>
          <p:cNvSpPr txBox="1">
            <a:spLocks noChangeArrowheads="1"/>
          </p:cNvSpPr>
          <p:nvPr/>
        </p:nvSpPr>
        <p:spPr bwMode="auto">
          <a:xfrm>
            <a:off x="1056429" y="4666594"/>
            <a:ext cx="2882476"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在早期开发阶段主要针对工业设计领域</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操作方便，建模思路清晰，容易上手</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做出的效果也非常的棒</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对曲线、曲面的处理完全是工业级别的</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除了自身的软件之外，还开发过一些针对建筑领域的功能和外挂插件</a:t>
            </a:r>
            <a:endParaRPr lang="en-US" altLang="zh-CN" sz="1200" dirty="0">
              <a:solidFill>
                <a:srgbClr val="445469"/>
              </a:solidFill>
              <a:sym typeface="Arial" panose="020B0604020202020204" pitchFamily="34" charset="0"/>
            </a:endParaRPr>
          </a:p>
        </p:txBody>
      </p:sp>
      <p:sp>
        <p:nvSpPr>
          <p:cNvPr id="41999" name="稻壳儿小白白(http://dwz.cn/Wu2UP)"/>
          <p:cNvSpPr txBox="1">
            <a:spLocks noChangeArrowheads="1"/>
          </p:cNvSpPr>
          <p:nvPr/>
        </p:nvSpPr>
        <p:spPr bwMode="auto">
          <a:xfrm>
            <a:off x="8728439" y="37236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rgbClr val="445469"/>
                </a:solidFill>
                <a:sym typeface="Arial" panose="020B0604020202020204" pitchFamily="34" charset="0"/>
              </a:rPr>
              <a:t>Revit</a:t>
            </a:r>
          </a:p>
        </p:txBody>
      </p:sp>
      <p:sp>
        <p:nvSpPr>
          <p:cNvPr id="42000" name="稻壳儿小白白(http://dwz.cn/Wu2UP)"/>
          <p:cNvSpPr txBox="1">
            <a:spLocks noChangeArrowheads="1"/>
          </p:cNvSpPr>
          <p:nvPr/>
        </p:nvSpPr>
        <p:spPr bwMode="auto">
          <a:xfrm>
            <a:off x="8722089" y="4039553"/>
            <a:ext cx="234950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依托于</a:t>
            </a:r>
            <a:r>
              <a:rPr lang="en-US" altLang="zh-CN" sz="1200" dirty="0">
                <a:solidFill>
                  <a:srgbClr val="445469"/>
                </a:solidFill>
                <a:sym typeface="Arial" panose="020B0604020202020204" pitchFamily="34" charset="0"/>
              </a:rPr>
              <a:t>BIM</a:t>
            </a:r>
            <a:r>
              <a:rPr lang="zh-CN" altLang="en-US" sz="1200" dirty="0">
                <a:solidFill>
                  <a:srgbClr val="445469"/>
                </a:solidFill>
                <a:sym typeface="Arial" panose="020B0604020202020204" pitchFamily="34" charset="0"/>
              </a:rPr>
              <a:t>系统，可以协调整个施工过程</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需要在</a:t>
            </a:r>
            <a:r>
              <a:rPr lang="en-US" altLang="zh-CN" sz="1200" dirty="0">
                <a:solidFill>
                  <a:srgbClr val="445469"/>
                </a:solidFill>
                <a:sym typeface="Arial" panose="020B0604020202020204" pitchFamily="34" charset="0"/>
              </a:rPr>
              <a:t>Maya</a:t>
            </a:r>
            <a:r>
              <a:rPr lang="zh-CN" altLang="en-US" sz="1200" dirty="0">
                <a:solidFill>
                  <a:srgbClr val="445469"/>
                </a:solidFill>
                <a:sym typeface="Arial" panose="020B0604020202020204" pitchFamily="34" charset="0"/>
              </a:rPr>
              <a:t>、</a:t>
            </a:r>
            <a:r>
              <a:rPr lang="en-US" altLang="zh-CN" sz="1200" dirty="0">
                <a:solidFill>
                  <a:srgbClr val="445469"/>
                </a:solidFill>
                <a:sym typeface="Arial" panose="020B0604020202020204" pitchFamily="34" charset="0"/>
              </a:rPr>
              <a:t>Rhino</a:t>
            </a:r>
            <a:r>
              <a:rPr lang="zh-CN" altLang="en-US" sz="1200" dirty="0">
                <a:solidFill>
                  <a:srgbClr val="445469"/>
                </a:solidFill>
                <a:sym typeface="Arial" panose="020B0604020202020204" pitchFamily="34" charset="0"/>
              </a:rPr>
              <a:t>帮它导入一些体量之后，才能大批量地出施工图</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出图速度快</a:t>
            </a:r>
            <a:endParaRPr lang="en-US" altLang="zh-CN" sz="1200" dirty="0">
              <a:solidFill>
                <a:srgbClr val="445469"/>
              </a:solidFill>
              <a:sym typeface="Arial" panose="020B0604020202020204" pitchFamily="34" charset="0"/>
            </a:endParaRPr>
          </a:p>
          <a:p>
            <a:pPr marL="171450" indent="-171450" eaLnBrk="1" hangingPunct="1">
              <a:spcBef>
                <a:spcPct val="20000"/>
              </a:spcBef>
              <a:buFont typeface="Arial" panose="020B0604020202020204" pitchFamily="34" charset="0"/>
              <a:buChar char="•"/>
            </a:pPr>
            <a:r>
              <a:rPr lang="zh-CN" altLang="en-US" sz="1200" dirty="0">
                <a:solidFill>
                  <a:srgbClr val="445469"/>
                </a:solidFill>
                <a:sym typeface="Arial" panose="020B0604020202020204" pitchFamily="34" charset="0"/>
              </a:rPr>
              <a:t>数据的管理和处理能力非常强大</a:t>
            </a:r>
            <a:endParaRPr lang="en-US" altLang="zh-CN" sz="1200" dirty="0">
              <a:solidFill>
                <a:srgbClr val="445469"/>
              </a:solidFill>
              <a:sym typeface="Arial" panose="020B0604020202020204" pitchFamily="34" charset="0"/>
            </a:endParaRPr>
          </a:p>
        </p:txBody>
      </p:sp>
      <p:sp>
        <p:nvSpPr>
          <p:cNvPr id="42001" name="稻壳儿小白白(http://dwz.cn/Wu2UP)"/>
          <p:cNvSpPr>
            <a:spLocks noChangeShapeType="1"/>
          </p:cNvSpPr>
          <p:nvPr/>
        </p:nvSpPr>
        <p:spPr bwMode="auto">
          <a:xfrm flipH="1">
            <a:off x="6556739" y="1723390"/>
            <a:ext cx="104933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2002" name="稻壳儿小白白(http://dwz.cn/Wu2UP)"/>
          <p:cNvSpPr>
            <a:spLocks noChangeShapeType="1"/>
          </p:cNvSpPr>
          <p:nvPr/>
        </p:nvSpPr>
        <p:spPr bwMode="auto">
          <a:xfrm flipH="1">
            <a:off x="7501301" y="4042728"/>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03" name="组合 45"/>
          <p:cNvGrpSpPr/>
          <p:nvPr/>
        </p:nvGrpSpPr>
        <p:grpSpPr bwMode="auto">
          <a:xfrm>
            <a:off x="244475" y="111125"/>
            <a:ext cx="4008438" cy="611188"/>
            <a:chOff x="0" y="0"/>
            <a:chExt cx="4008674" cy="611426"/>
          </a:xfrm>
        </p:grpSpPr>
        <p:grpSp>
          <p:nvGrpSpPr>
            <p:cNvPr id="42004" name="组合 46"/>
            <p:cNvGrpSpPr/>
            <p:nvPr/>
          </p:nvGrpSpPr>
          <p:grpSpPr bwMode="auto">
            <a:xfrm>
              <a:off x="0" y="0"/>
              <a:ext cx="611426" cy="611426"/>
              <a:chOff x="0" y="0"/>
              <a:chExt cx="3020798" cy="3020798"/>
            </a:xfrm>
          </p:grpSpPr>
          <p:pic>
            <p:nvPicPr>
              <p:cNvPr id="42005"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200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4200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sp>
        <p:nvSpPr>
          <p:cNvPr id="25" name="文本框 59"/>
          <p:cNvSpPr txBox="1">
            <a:spLocks noChangeArrowheads="1"/>
          </p:cNvSpPr>
          <p:nvPr/>
        </p:nvSpPr>
        <p:spPr bwMode="auto">
          <a:xfrm>
            <a:off x="200988" y="200395"/>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稻壳儿小白白(http://dwz.cn/Wu2UP)"/>
          <p:cNvSpPr txBox="1">
            <a:spLocks noChangeArrowheads="1"/>
          </p:cNvSpPr>
          <p:nvPr/>
        </p:nvSpPr>
        <p:spPr bwMode="auto">
          <a:xfrm>
            <a:off x="2737485" y="263429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04" name="稻壳儿小白白(http://dwz.cn/Wu2UP)"/>
          <p:cNvSpPr txBox="1">
            <a:spLocks noChangeArrowheads="1"/>
          </p:cNvSpPr>
          <p:nvPr/>
        </p:nvSpPr>
        <p:spPr bwMode="auto">
          <a:xfrm>
            <a:off x="2734310" y="2137410"/>
            <a:ext cx="21558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0" name="稻壳儿小白白(http://dwz.cn/Wu2UP)"/>
          <p:cNvSpPr txBox="1">
            <a:spLocks noChangeArrowheads="1"/>
          </p:cNvSpPr>
          <p:nvPr/>
        </p:nvSpPr>
        <p:spPr bwMode="auto">
          <a:xfrm>
            <a:off x="7512685" y="2634298"/>
            <a:ext cx="21526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1" name="稻壳儿小白白(http://dwz.cn/Wu2UP)"/>
          <p:cNvSpPr txBox="1">
            <a:spLocks noChangeArrowheads="1"/>
          </p:cNvSpPr>
          <p:nvPr/>
        </p:nvSpPr>
        <p:spPr bwMode="auto">
          <a:xfrm>
            <a:off x="7511098" y="2137410"/>
            <a:ext cx="21542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2" name="稻壳儿小白白(http://dwz.cn/Wu2UP)"/>
          <p:cNvSpPr txBox="1">
            <a:spLocks noChangeArrowheads="1"/>
          </p:cNvSpPr>
          <p:nvPr/>
        </p:nvSpPr>
        <p:spPr bwMode="auto">
          <a:xfrm>
            <a:off x="208598" y="481076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3" name="稻壳儿小白白(http://dwz.cn/Wu2UP)"/>
          <p:cNvSpPr txBox="1">
            <a:spLocks noChangeArrowheads="1"/>
          </p:cNvSpPr>
          <p:nvPr/>
        </p:nvSpPr>
        <p:spPr bwMode="auto">
          <a:xfrm>
            <a:off x="207010" y="4312285"/>
            <a:ext cx="21542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4" name="稻壳儿小白白(http://dwz.cn/Wu2UP)"/>
          <p:cNvSpPr txBox="1">
            <a:spLocks noChangeArrowheads="1"/>
          </p:cNvSpPr>
          <p:nvPr/>
        </p:nvSpPr>
        <p:spPr bwMode="auto">
          <a:xfrm>
            <a:off x="5090160" y="4810760"/>
            <a:ext cx="21526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a:solidFill>
                  <a:schemeClr val="bg1"/>
                </a:solidFill>
                <a:sym typeface="Arial" panose="020B0604020202020204" pitchFamily="34" charset="0"/>
              </a:rPr>
              <a:t>单击编辑此项目的详细内容</a:t>
            </a:r>
            <a:endParaRPr lang="en-US" altLang="zh-CN" sz="1600">
              <a:solidFill>
                <a:schemeClr val="bg1"/>
              </a:solidFill>
              <a:sym typeface="Arial" panose="020B0604020202020204" pitchFamily="34" charset="0"/>
            </a:endParaRPr>
          </a:p>
        </p:txBody>
      </p:sp>
      <p:sp>
        <p:nvSpPr>
          <p:cNvPr id="29715" name="稻壳儿小白白(http://dwz.cn/Wu2UP)"/>
          <p:cNvSpPr txBox="1">
            <a:spLocks noChangeArrowheads="1"/>
          </p:cNvSpPr>
          <p:nvPr/>
        </p:nvSpPr>
        <p:spPr bwMode="auto">
          <a:xfrm>
            <a:off x="5088573" y="4312285"/>
            <a:ext cx="215423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chemeClr val="bg1"/>
                </a:solidFill>
                <a:cs typeface="Open Sans" panose="020B0606030504020204" pitchFamily="34" charset="0"/>
                <a:sym typeface="Arial" panose="020B0604020202020204" pitchFamily="34" charset="0"/>
              </a:rPr>
              <a:t>添加项目</a:t>
            </a:r>
            <a:endParaRPr lang="en-US" altLang="zh-CN" sz="2800" b="1" dirty="0">
              <a:solidFill>
                <a:schemeClr val="bg1"/>
              </a:solidFill>
              <a:cs typeface="Open Sans" panose="020B0606030504020204" pitchFamily="34" charset="0"/>
              <a:sym typeface="Arial" panose="020B0604020202020204" pitchFamily="34" charset="0"/>
            </a:endParaRPr>
          </a:p>
        </p:txBody>
      </p:sp>
      <p:sp>
        <p:nvSpPr>
          <p:cNvPr id="29717" name="稻壳儿小白白(http://dwz.cn/Wu2UP)"/>
          <p:cNvSpPr txBox="1">
            <a:spLocks noChangeArrowheads="1"/>
          </p:cNvSpPr>
          <p:nvPr/>
        </p:nvSpPr>
        <p:spPr bwMode="auto">
          <a:xfrm>
            <a:off x="9955848" y="4312285"/>
            <a:ext cx="21558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chemeClr val="bg1"/>
                </a:solidFill>
                <a:cs typeface="Open Sans" panose="020B0606030504020204" pitchFamily="34" charset="0"/>
                <a:sym typeface="Arial" panose="020B0604020202020204" pitchFamily="34" charset="0"/>
              </a:rPr>
              <a:t>添加项目</a:t>
            </a:r>
            <a:endParaRPr lang="en-US" altLang="zh-CN" sz="2800" b="1">
              <a:solidFill>
                <a:schemeClr val="bg1"/>
              </a:solidFill>
              <a:cs typeface="Open Sans" panose="020B0606030504020204" pitchFamily="34" charset="0"/>
              <a:sym typeface="Arial" panose="020B0604020202020204" pitchFamily="34" charset="0"/>
            </a:endParaRPr>
          </a:p>
        </p:txBody>
      </p:sp>
      <p:sp>
        <p:nvSpPr>
          <p:cNvPr id="29719" name="稻壳儿小白白(http://dwz.cn/Wu2UP)"/>
          <p:cNvSpPr>
            <a:spLocks noChangeArrowheads="1"/>
          </p:cNvSpPr>
          <p:nvPr/>
        </p:nvSpPr>
        <p:spPr bwMode="auto">
          <a:xfrm>
            <a:off x="4927363" y="1424600"/>
            <a:ext cx="2500627" cy="2321329"/>
          </a:xfrm>
          <a:prstGeom prst="rect">
            <a:avLst/>
          </a:prstGeom>
          <a:solidFill>
            <a:srgbClr val="333F4F">
              <a:alpha val="81961"/>
            </a:srgb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FFFFFF"/>
                </a:solidFill>
                <a:sym typeface="Arial" panose="020B0604020202020204" pitchFamily="34" charset="0"/>
              </a:rPr>
              <a:t>  </a:t>
            </a:r>
            <a:r>
              <a:rPr lang="zh-CN" altLang="en-US" b="1" dirty="0">
                <a:solidFill>
                  <a:srgbClr val="FFFFFF"/>
                </a:solidFill>
                <a:sym typeface="Arial" panose="020B0604020202020204" pitchFamily="34" charset="0"/>
              </a:rPr>
              <a:t>◁</a:t>
            </a:r>
            <a:r>
              <a:rPr lang="zh-CN" altLang="en-US" dirty="0">
                <a:solidFill>
                  <a:srgbClr val="FFFFFF"/>
                </a:solidFill>
                <a:sym typeface="Arial" panose="020B0604020202020204" pitchFamily="34" charset="0"/>
              </a:rPr>
              <a:t> 论文模型</a:t>
            </a:r>
            <a:endParaRPr lang="en-US" altLang="zh-CN" dirty="0">
              <a:solidFill>
                <a:srgbClr val="FFFFFF"/>
              </a:solidFill>
              <a:sym typeface="Arial" panose="020B0604020202020204" pitchFamily="34" charset="0"/>
            </a:endParaRPr>
          </a:p>
          <a:p>
            <a:pPr eaLnBrk="1" hangingPunct="1"/>
            <a:endParaRPr lang="en-US" altLang="zh-CN" dirty="0">
              <a:solidFill>
                <a:srgbClr val="FFFFFF"/>
              </a:solidFill>
              <a:sym typeface="Arial" panose="020B0604020202020204" pitchFamily="34" charset="0"/>
            </a:endParaRPr>
          </a:p>
          <a:p>
            <a:pPr algn="ctr" eaLnBrk="1" hangingPunct="1"/>
            <a:endParaRPr lang="en-US" altLang="zh-CN" dirty="0">
              <a:solidFill>
                <a:srgbClr val="FFFFFF"/>
              </a:solidFill>
              <a:sym typeface="Arial" panose="020B0604020202020204" pitchFamily="34" charset="0"/>
            </a:endParaRPr>
          </a:p>
          <a:p>
            <a:pPr algn="ctr" eaLnBrk="1" hangingPunct="1"/>
            <a:endParaRPr lang="en-US" altLang="zh-CN" dirty="0">
              <a:solidFill>
                <a:srgbClr val="FFFFFF"/>
              </a:solidFill>
              <a:sym typeface="Arial" panose="020B0604020202020204" pitchFamily="34" charset="0"/>
            </a:endParaRPr>
          </a:p>
          <a:p>
            <a:pPr algn="ctr" eaLnBrk="1" hangingPunct="1"/>
            <a:r>
              <a:rPr lang="zh-CN" altLang="en-US" dirty="0">
                <a:solidFill>
                  <a:srgbClr val="FFFFFF"/>
                </a:solidFill>
                <a:sym typeface="Arial" panose="020B0604020202020204" pitchFamily="34" charset="0"/>
              </a:rPr>
              <a:t>               小组实现 </a:t>
            </a:r>
            <a:r>
              <a:rPr lang="zh-CN" altLang="en-US" b="1" dirty="0">
                <a:solidFill>
                  <a:srgbClr val="FFFFFF"/>
                </a:solidFill>
                <a:sym typeface="Arial" panose="020B0604020202020204" pitchFamily="34" charset="0"/>
              </a:rPr>
              <a:t>▷</a:t>
            </a:r>
            <a:r>
              <a:rPr lang="zh-CN" altLang="en-US" dirty="0">
                <a:solidFill>
                  <a:srgbClr val="FFFFFF"/>
                </a:solidFill>
                <a:sym typeface="Arial" panose="020B0604020202020204" pitchFamily="34" charset="0"/>
              </a:rPr>
              <a:t> </a:t>
            </a:r>
          </a:p>
        </p:txBody>
      </p:sp>
      <p:grpSp>
        <p:nvGrpSpPr>
          <p:cNvPr id="29723" name="组合 34"/>
          <p:cNvGrpSpPr/>
          <p:nvPr/>
        </p:nvGrpSpPr>
        <p:grpSpPr bwMode="auto">
          <a:xfrm>
            <a:off x="244475" y="111125"/>
            <a:ext cx="4008438" cy="611188"/>
            <a:chOff x="0" y="0"/>
            <a:chExt cx="4008674" cy="611426"/>
          </a:xfrm>
        </p:grpSpPr>
        <p:grpSp>
          <p:nvGrpSpPr>
            <p:cNvPr id="29724" name="组合 46"/>
            <p:cNvGrpSpPr/>
            <p:nvPr/>
          </p:nvGrpSpPr>
          <p:grpSpPr bwMode="auto">
            <a:xfrm>
              <a:off x="0" y="0"/>
              <a:ext cx="611426" cy="611426"/>
              <a:chOff x="0" y="0"/>
              <a:chExt cx="3020798" cy="3020798"/>
            </a:xfrm>
          </p:grpSpPr>
          <p:pic>
            <p:nvPicPr>
              <p:cNvPr id="29725" name="Picture 25@|13FFC:16777215|FBC:16777215|LFC:16777215|LBC:16777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9727" name="文本框 47"/>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29728" name="文本框 48"/>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虚拟空间建模</a:t>
              </a:r>
            </a:p>
          </p:txBody>
        </p:sp>
      </p:grpSp>
      <p:pic>
        <p:nvPicPr>
          <p:cNvPr id="34" name="图片 33"/>
          <p:cNvPicPr/>
          <p:nvPr/>
        </p:nvPicPr>
        <p:blipFill rotWithShape="1">
          <a:blip r:embed="rId3" cstate="print">
            <a:extLst>
              <a:ext uri="{28A0092B-C50C-407E-A947-70E740481C1C}">
                <a14:useLocalDpi xmlns:a14="http://schemas.microsoft.com/office/drawing/2010/main" val="0"/>
              </a:ext>
            </a:extLst>
          </a:blip>
          <a:srcRect l="9127" t="-461" r="27141" b="1368"/>
          <a:stretch>
            <a:fillRect/>
          </a:stretch>
        </p:blipFill>
        <p:spPr bwMode="auto">
          <a:xfrm>
            <a:off x="122473" y="3746836"/>
            <a:ext cx="2407848" cy="2330159"/>
          </a:xfrm>
          <a:prstGeom prst="rect">
            <a:avLst/>
          </a:prstGeom>
          <a:noFill/>
          <a:ln>
            <a:noFill/>
          </a:ln>
        </p:spPr>
      </p:pic>
      <p:pic>
        <p:nvPicPr>
          <p:cNvPr id="35" name="图片 34"/>
          <p:cNvPicPr/>
          <p:nvPr/>
        </p:nvPicPr>
        <p:blipFill rotWithShape="1">
          <a:blip r:embed="rId4" cstate="print">
            <a:extLst>
              <a:ext uri="{28A0092B-C50C-407E-A947-70E740481C1C}">
                <a14:useLocalDpi xmlns:a14="http://schemas.microsoft.com/office/drawing/2010/main" val="0"/>
              </a:ext>
            </a:extLst>
          </a:blip>
          <a:srcRect l="40646" r="2641" b="16764"/>
          <a:stretch>
            <a:fillRect/>
          </a:stretch>
        </p:blipFill>
        <p:spPr bwMode="auto">
          <a:xfrm>
            <a:off x="4941493" y="3728515"/>
            <a:ext cx="2490230" cy="2348481"/>
          </a:xfrm>
          <a:prstGeom prst="rect">
            <a:avLst/>
          </a:prstGeom>
          <a:noFill/>
          <a:ln>
            <a:noFill/>
          </a:ln>
        </p:spPr>
      </p:pic>
      <p:pic>
        <p:nvPicPr>
          <p:cNvPr id="36" name="图片 35"/>
          <p:cNvPicPr/>
          <p:nvPr/>
        </p:nvPicPr>
        <p:blipFill rotWithShape="1">
          <a:blip r:embed="rId5" cstate="print">
            <a:extLst>
              <a:ext uri="{28A0092B-C50C-407E-A947-70E740481C1C}">
                <a14:useLocalDpi xmlns:a14="http://schemas.microsoft.com/office/drawing/2010/main" val="0"/>
              </a:ext>
            </a:extLst>
          </a:blip>
          <a:srcRect l="27368" t="-900" r="17258" b="363"/>
          <a:stretch>
            <a:fillRect/>
          </a:stretch>
        </p:blipFill>
        <p:spPr bwMode="auto">
          <a:xfrm>
            <a:off x="2530320" y="3743928"/>
            <a:ext cx="2420377" cy="2333067"/>
          </a:xfrm>
          <a:prstGeom prst="rect">
            <a:avLst/>
          </a:prstGeom>
          <a:noFill/>
          <a:ln>
            <a:noFill/>
          </a:ln>
        </p:spPr>
      </p:pic>
      <p:pic>
        <p:nvPicPr>
          <p:cNvPr id="37" name="图片 36"/>
          <p:cNvPicPr/>
          <p:nvPr/>
        </p:nvPicPr>
        <p:blipFill rotWithShape="1">
          <a:blip r:embed="rId6" cstate="print">
            <a:extLst>
              <a:ext uri="{28A0092B-C50C-407E-A947-70E740481C1C}">
                <a14:useLocalDpi xmlns:a14="http://schemas.microsoft.com/office/drawing/2010/main" val="0"/>
              </a:ext>
            </a:extLst>
          </a:blip>
          <a:srcRect l="20382" t="-421" r="21867" b="-883"/>
          <a:stretch>
            <a:fillRect/>
          </a:stretch>
        </p:blipFill>
        <p:spPr bwMode="auto">
          <a:xfrm>
            <a:off x="7420134" y="3728516"/>
            <a:ext cx="2342356" cy="2381432"/>
          </a:xfrm>
          <a:prstGeom prst="rect">
            <a:avLst/>
          </a:prstGeom>
          <a:noFill/>
          <a:ln>
            <a:noFill/>
          </a:ln>
        </p:spPr>
      </p:pic>
      <p:pic>
        <p:nvPicPr>
          <p:cNvPr id="38" name="图片 37"/>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1723" y="1407186"/>
            <a:ext cx="4679950" cy="2342235"/>
          </a:xfrm>
          <a:prstGeom prst="rect">
            <a:avLst/>
          </a:prstGeom>
          <a:noFill/>
          <a:ln>
            <a:noFill/>
          </a:ln>
        </p:spPr>
      </p:pic>
      <p:pic>
        <p:nvPicPr>
          <p:cNvPr id="39" name="图片 38"/>
          <p:cNvPicPr/>
          <p:nvPr/>
        </p:nvPicPr>
        <p:blipFill rotWithShape="1">
          <a:blip r:embed="rId8" cstate="print">
            <a:extLst>
              <a:ext uri="{28A0092B-C50C-407E-A947-70E740481C1C}">
                <a14:useLocalDpi xmlns:a14="http://schemas.microsoft.com/office/drawing/2010/main" val="0"/>
              </a:ext>
            </a:extLst>
          </a:blip>
          <a:srcRect r="43062"/>
          <a:stretch>
            <a:fillRect/>
          </a:stretch>
        </p:blipFill>
        <p:spPr bwMode="auto">
          <a:xfrm>
            <a:off x="9762490" y="3741242"/>
            <a:ext cx="2349183" cy="2343944"/>
          </a:xfrm>
          <a:prstGeom prst="rect">
            <a:avLst/>
          </a:prstGeom>
          <a:noFill/>
          <a:ln>
            <a:noFill/>
          </a:ln>
        </p:spPr>
      </p:pic>
      <p:pic>
        <p:nvPicPr>
          <p:cNvPr id="40" name="图片 39"/>
          <p:cNvPicPr/>
          <p:nvPr/>
        </p:nvPicPr>
        <p:blipFill>
          <a:blip r:embed="rId9"/>
          <a:stretch>
            <a:fillRect/>
          </a:stretch>
        </p:blipFill>
        <p:spPr>
          <a:xfrm>
            <a:off x="109536" y="1422599"/>
            <a:ext cx="4828224" cy="2326822"/>
          </a:xfrm>
          <a:prstGeom prst="rect">
            <a:avLst/>
          </a:prstGeom>
        </p:spPr>
      </p:pic>
      <p:sp>
        <p:nvSpPr>
          <p:cNvPr id="41" name="文本框 59"/>
          <p:cNvSpPr txBox="1">
            <a:spLocks noChangeArrowheads="1"/>
          </p:cNvSpPr>
          <p:nvPr/>
        </p:nvSpPr>
        <p:spPr bwMode="auto">
          <a:xfrm>
            <a:off x="200988" y="212424"/>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2.4</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稻壳儿小白白(http://dwz.cn/Wu2UP)"/>
          <p:cNvSpPr>
            <a:spLocks noChangeArrowheads="1"/>
          </p:cNvSpPr>
          <p:nvPr/>
        </p:nvSpPr>
        <p:spPr bwMode="auto">
          <a:xfrm>
            <a:off x="5699125" y="4451350"/>
            <a:ext cx="774700" cy="390525"/>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39" name="稻壳儿小白白(http://dwz.cn/Wu2UP)"/>
          <p:cNvSpPr>
            <a:spLocks noChangeArrowheads="1"/>
          </p:cNvSpPr>
          <p:nvPr/>
        </p:nvSpPr>
        <p:spPr bwMode="auto">
          <a:xfrm>
            <a:off x="4468813" y="3832225"/>
            <a:ext cx="3246437" cy="1631950"/>
          </a:xfrm>
          <a:prstGeom prst="ellipse">
            <a:avLst/>
          </a:prstGeom>
          <a:noFill/>
          <a:ln w="12700" cmpd="sng">
            <a:solidFill>
              <a:srgbClr val="63CFF6"/>
            </a:solidFill>
            <a:prstDash val="lg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0" name="稻壳儿小白白(http://dwz.cn/Wu2UP)"/>
          <p:cNvSpPr>
            <a:spLocks noChangeArrowheads="1"/>
          </p:cNvSpPr>
          <p:nvPr/>
        </p:nvSpPr>
        <p:spPr bwMode="auto">
          <a:xfrm>
            <a:off x="4406900" y="4611688"/>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1" name="稻壳儿小白白(http://dwz.cn/Wu2UP)"/>
          <p:cNvSpPr>
            <a:spLocks noChangeArrowheads="1"/>
          </p:cNvSpPr>
          <p:nvPr/>
        </p:nvSpPr>
        <p:spPr bwMode="auto">
          <a:xfrm>
            <a:off x="7654925" y="4611688"/>
            <a:ext cx="134938"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2" name="稻壳儿小白白(http://dwz.cn/Wu2UP)"/>
          <p:cNvSpPr>
            <a:spLocks noChangeArrowheads="1"/>
          </p:cNvSpPr>
          <p:nvPr/>
        </p:nvSpPr>
        <p:spPr bwMode="auto">
          <a:xfrm>
            <a:off x="6837363" y="3903663"/>
            <a:ext cx="134937"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3" name="稻壳儿小白白(http://dwz.cn/Wu2UP)"/>
          <p:cNvSpPr>
            <a:spLocks noChangeArrowheads="1"/>
          </p:cNvSpPr>
          <p:nvPr/>
        </p:nvSpPr>
        <p:spPr bwMode="auto">
          <a:xfrm>
            <a:off x="5226050" y="3903663"/>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4" name="稻壳儿小白白(http://dwz.cn/Wu2UP)"/>
          <p:cNvSpPr>
            <a:spLocks noChangeArrowheads="1"/>
          </p:cNvSpPr>
          <p:nvPr/>
        </p:nvSpPr>
        <p:spPr bwMode="auto">
          <a:xfrm>
            <a:off x="6837363" y="5321300"/>
            <a:ext cx="134937"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5" name="稻壳儿小白白(http://dwz.cn/Wu2UP)"/>
          <p:cNvSpPr>
            <a:spLocks noChangeArrowheads="1"/>
          </p:cNvSpPr>
          <p:nvPr/>
        </p:nvSpPr>
        <p:spPr bwMode="auto">
          <a:xfrm>
            <a:off x="5226050" y="5321300"/>
            <a:ext cx="136525"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6" name="稻壳儿小白白(http://dwz.cn/Wu2UP)"/>
          <p:cNvSpPr>
            <a:spLocks noChangeArrowheads="1"/>
          </p:cNvSpPr>
          <p:nvPr/>
        </p:nvSpPr>
        <p:spPr bwMode="auto">
          <a:xfrm flipH="1">
            <a:off x="3244216" y="323373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39947" name="稻壳儿小白白(http://dwz.cn/Wu2UP)"/>
          <p:cNvSpPr>
            <a:spLocks noEditPoints="1"/>
          </p:cNvSpPr>
          <p:nvPr/>
        </p:nvSpPr>
        <p:spPr bwMode="auto">
          <a:xfrm>
            <a:off x="3334703" y="335915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0" name="稻壳儿小白白(http://dwz.cn/Wu2UP)"/>
          <p:cNvSpPr>
            <a:spLocks noChangeArrowheads="1"/>
          </p:cNvSpPr>
          <p:nvPr/>
        </p:nvSpPr>
        <p:spPr bwMode="auto">
          <a:xfrm>
            <a:off x="8413750" y="324943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39951" name="稻壳儿小白白(http://dwz.cn/Wu2UP)"/>
          <p:cNvSpPr/>
          <p:nvPr/>
        </p:nvSpPr>
        <p:spPr bwMode="auto">
          <a:xfrm>
            <a:off x="8556625" y="343358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2" name="稻壳儿小白白(http://dwz.cn/Wu2UP)"/>
          <p:cNvSpPr/>
          <p:nvPr/>
        </p:nvSpPr>
        <p:spPr bwMode="auto">
          <a:xfrm>
            <a:off x="8489950" y="333674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9955"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稻壳儿小白白(http://dwz.cn/Wu2UP)"/>
          <p:cNvSpPr/>
          <p:nvPr/>
        </p:nvSpPr>
        <p:spPr bwMode="auto">
          <a:xfrm>
            <a:off x="5122863" y="4935538"/>
            <a:ext cx="414337" cy="414337"/>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3" name="稻壳儿小白白(http://dwz.cn/Wu2UP)"/>
          <p:cNvSpPr txBox="1">
            <a:spLocks noChangeArrowheads="1"/>
          </p:cNvSpPr>
          <p:nvPr/>
        </p:nvSpPr>
        <p:spPr bwMode="auto">
          <a:xfrm>
            <a:off x="1064578" y="3237727"/>
            <a:ext cx="20208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r>
              <a:rPr lang="zh-CN" altLang="en-US" sz="1200" dirty="0"/>
              <a:t>共有</a:t>
            </a:r>
            <a:r>
              <a:rPr lang="en-US" altLang="zh-CN" sz="1200" dirty="0"/>
              <a:t>40</a:t>
            </a:r>
            <a:r>
              <a:rPr lang="zh-CN" altLang="en-US" sz="1200" dirty="0"/>
              <a:t>名受试者</a:t>
            </a:r>
            <a:r>
              <a:rPr lang="en-US" altLang="zh-CN" sz="1200" dirty="0"/>
              <a:t>(</a:t>
            </a:r>
            <a:r>
              <a:rPr lang="zh-CN" altLang="en-US" sz="1200" dirty="0"/>
              <a:t>男性</a:t>
            </a:r>
            <a:r>
              <a:rPr lang="en-US" altLang="zh-CN" sz="1200" dirty="0"/>
              <a:t>28</a:t>
            </a:r>
            <a:r>
              <a:rPr lang="zh-CN" altLang="en-US" sz="1200" dirty="0"/>
              <a:t>名，女性</a:t>
            </a:r>
            <a:r>
              <a:rPr lang="en-US" altLang="zh-CN" sz="1200" dirty="0"/>
              <a:t>12</a:t>
            </a:r>
            <a:r>
              <a:rPr lang="zh-CN" altLang="en-US" sz="1200" dirty="0"/>
              <a:t>名</a:t>
            </a:r>
            <a:r>
              <a:rPr lang="en-US" altLang="zh-CN" sz="1200" dirty="0"/>
              <a:t>)</a:t>
            </a:r>
            <a:r>
              <a:rPr lang="zh-CN" altLang="en-US" sz="1200" dirty="0"/>
              <a:t>参与了评估，所有受试者听力正常</a:t>
            </a:r>
            <a:endParaRPr lang="en-US" altLang="zh-CN" sz="1200" dirty="0"/>
          </a:p>
        </p:txBody>
      </p:sp>
      <p:sp>
        <p:nvSpPr>
          <p:cNvPr id="39971" name="稻壳儿小白白(http://dwz.cn/Wu2UP)"/>
          <p:cNvSpPr txBox="1">
            <a:spLocks noChangeArrowheads="1"/>
          </p:cNvSpPr>
          <p:nvPr/>
        </p:nvSpPr>
        <p:spPr bwMode="auto">
          <a:xfrm>
            <a:off x="9130506" y="3235783"/>
            <a:ext cx="20208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1200" dirty="0"/>
              <a:t>受试者分别在四种不同的测试环境下（没有</a:t>
            </a:r>
            <a:r>
              <a:rPr lang="en-US" altLang="zh-CN" sz="1200" dirty="0"/>
              <a:t>HRTF</a:t>
            </a:r>
            <a:r>
              <a:rPr lang="zh-CN" altLang="en-US" sz="1200" dirty="0"/>
              <a:t>或</a:t>
            </a:r>
            <a:r>
              <a:rPr lang="en-US" altLang="zh-CN" sz="1200" dirty="0"/>
              <a:t>HMD</a:t>
            </a:r>
            <a:r>
              <a:rPr lang="zh-CN" altLang="en-US" sz="1200" dirty="0"/>
              <a:t>、只有</a:t>
            </a:r>
            <a:r>
              <a:rPr lang="en-US" altLang="zh-CN" sz="1200" dirty="0"/>
              <a:t>HRTF</a:t>
            </a:r>
            <a:r>
              <a:rPr lang="zh-CN" altLang="en-US" sz="1200" dirty="0"/>
              <a:t>、只有</a:t>
            </a:r>
            <a:r>
              <a:rPr lang="en-US" altLang="zh-CN" sz="1200" dirty="0"/>
              <a:t>HMD</a:t>
            </a:r>
            <a:r>
              <a:rPr lang="zh-CN" altLang="en-US" sz="1200" dirty="0"/>
              <a:t>、同时有</a:t>
            </a:r>
            <a:r>
              <a:rPr lang="en-US" altLang="zh-CN" sz="1200" dirty="0"/>
              <a:t>HRTF</a:t>
            </a:r>
            <a:r>
              <a:rPr lang="zh-CN" altLang="en-US" sz="1200" dirty="0"/>
              <a:t>和</a:t>
            </a:r>
            <a:r>
              <a:rPr lang="en-US" altLang="zh-CN" sz="1200" dirty="0"/>
              <a:t>HMD</a:t>
            </a:r>
            <a:r>
              <a:rPr lang="zh-CN" altLang="en-US" sz="1200" dirty="0"/>
              <a:t>的），对</a:t>
            </a:r>
            <a:r>
              <a:rPr lang="en-US" altLang="zh-CN" sz="1200" dirty="0" err="1"/>
              <a:t>LAeq</a:t>
            </a:r>
            <a:r>
              <a:rPr lang="zh-CN" altLang="en-US" sz="1200" dirty="0"/>
              <a:t>为</a:t>
            </a:r>
            <a:r>
              <a:rPr lang="en-US" altLang="zh-CN" sz="1200" dirty="0"/>
              <a:t>40-65 dB</a:t>
            </a:r>
            <a:r>
              <a:rPr lang="zh-CN" altLang="en-US" sz="1200" dirty="0"/>
              <a:t>的道路交通噪声水平的</a:t>
            </a:r>
            <a:r>
              <a:rPr lang="zh-CN" altLang="en-US" sz="1200" b="1" dirty="0"/>
              <a:t>响度</a:t>
            </a:r>
            <a:r>
              <a:rPr lang="zh-CN" altLang="en-US" sz="1200" dirty="0"/>
              <a:t>、是否感到</a:t>
            </a:r>
            <a:r>
              <a:rPr lang="zh-CN" altLang="en-US" sz="1200" b="1" dirty="0"/>
              <a:t>厌烦</a:t>
            </a:r>
            <a:r>
              <a:rPr lang="zh-CN" altLang="en-US" sz="1200" dirty="0"/>
              <a:t>、是否受到</a:t>
            </a:r>
            <a:r>
              <a:rPr lang="zh-CN" altLang="en-US" sz="1200" b="1" dirty="0"/>
              <a:t>干扰</a:t>
            </a:r>
            <a:r>
              <a:rPr lang="zh-CN" altLang="en-US" sz="1200" dirty="0"/>
              <a:t>和</a:t>
            </a:r>
            <a:r>
              <a:rPr lang="zh-CN" altLang="en-US" sz="1200" b="1" dirty="0"/>
              <a:t>能否接受</a:t>
            </a:r>
            <a:r>
              <a:rPr lang="zh-CN" altLang="en-US" sz="1200" dirty="0"/>
              <a:t>进行主观评价</a:t>
            </a:r>
            <a:endParaRPr lang="en-US" altLang="zh-CN" sz="1200" dirty="0"/>
          </a:p>
        </p:txBody>
      </p:sp>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t>邀请受试者进行实验</a:t>
              </a:r>
              <a:endParaRPr lang="zh-CN" altLang="en-US" sz="2800" b="1" dirty="0">
                <a:solidFill>
                  <a:srgbClr val="4B5E75"/>
                </a:solidFill>
                <a:sym typeface="Arial" panose="020B0604020202020204" pitchFamily="34" charset="0"/>
              </a:endParaRPr>
            </a:p>
          </p:txBody>
        </p:sp>
      </p:grpSp>
      <p:sp>
        <p:nvSpPr>
          <p:cNvPr id="44" name="文本框 59"/>
          <p:cNvSpPr txBox="1">
            <a:spLocks noChangeArrowheads="1"/>
          </p:cNvSpPr>
          <p:nvPr/>
        </p:nvSpPr>
        <p:spPr bwMode="auto">
          <a:xfrm>
            <a:off x="200987" y="212628"/>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0"/>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3"/>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稻壳儿小白白(http://dwz.cn/Wu2UP)"/>
          <p:cNvSpPr txBox="1">
            <a:spLocks noChangeArrowheads="1"/>
          </p:cNvSpPr>
          <p:nvPr/>
        </p:nvSpPr>
        <p:spPr bwMode="auto">
          <a:xfrm>
            <a:off x="312959" y="2405856"/>
            <a:ext cx="108331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600" dirty="0">
                <a:solidFill>
                  <a:srgbClr val="595959"/>
                </a:solidFill>
                <a:sym typeface="Arial" panose="020B0604020202020204" pitchFamily="34" charset="0"/>
              </a:rPr>
              <a:t>1.</a:t>
            </a:r>
            <a:r>
              <a:rPr lang="zh-CN" altLang="en-US" sz="3600" dirty="0">
                <a:solidFill>
                  <a:srgbClr val="595959"/>
                </a:solidFill>
                <a:sym typeface="Arial" panose="020B0604020202020204" pitchFamily="34" charset="0"/>
              </a:rPr>
              <a:t>基于扩展</a:t>
            </a:r>
            <a:r>
              <a:rPr lang="en-US" altLang="zh-CN" sz="3600" dirty="0">
                <a:solidFill>
                  <a:srgbClr val="595959"/>
                </a:solidFill>
                <a:sym typeface="Arial" panose="020B0604020202020204" pitchFamily="34" charset="0"/>
              </a:rPr>
              <a:t>Petri net</a:t>
            </a:r>
            <a:r>
              <a:rPr lang="zh-CN" altLang="en-US" sz="3600" dirty="0">
                <a:solidFill>
                  <a:srgbClr val="595959"/>
                </a:solidFill>
                <a:sym typeface="Arial" panose="020B0604020202020204" pitchFamily="34" charset="0"/>
              </a:rPr>
              <a:t>的模型改进算法</a:t>
            </a:r>
          </a:p>
          <a:p>
            <a:pPr algn="ctr" eaLnBrk="1" hangingPunct="1"/>
            <a:endParaRPr lang="zh-CN" altLang="en-US" sz="3600" dirty="0">
              <a:solidFill>
                <a:srgbClr val="595959"/>
              </a:solidFill>
              <a:sym typeface="Arial" panose="020B0604020202020204" pitchFamily="34" charset="0"/>
            </a:endParaRPr>
          </a:p>
          <a:p>
            <a:pPr algn="ctr" eaLnBrk="1" hangingPunct="1"/>
            <a:r>
              <a:rPr lang="en-US" altLang="zh-CN" sz="2400" dirty="0">
                <a:solidFill>
                  <a:srgbClr val="595959"/>
                </a:solidFill>
                <a:sym typeface="Arial" panose="020B0604020202020204" pitchFamily="34" charset="0"/>
              </a:rPr>
              <a:t>     A Method for Repairing Process Models Containing a Choice With Concurrency Structure by Using Logic Petri Nets</a:t>
            </a:r>
          </a:p>
          <a:p>
            <a:pPr algn="ctr" eaLnBrk="1" hangingPunct="1"/>
            <a:endParaRPr lang="en-US" altLang="zh-CN" sz="2400" dirty="0">
              <a:solidFill>
                <a:srgbClr val="595959"/>
              </a:solidFill>
              <a:sym typeface="Arial" panose="020B0604020202020204" pitchFamily="34" charset="0"/>
            </a:endParaRPr>
          </a:p>
          <a:p>
            <a:pPr algn="ctr" eaLnBrk="1" hangingPunct="1"/>
            <a:r>
              <a:rPr lang="zh-CN" altLang="en-US" sz="2400" dirty="0">
                <a:solidFill>
                  <a:srgbClr val="595959"/>
                </a:solidFill>
                <a:sym typeface="Arial" panose="020B0604020202020204" pitchFamily="34" charset="0"/>
              </a:rPr>
              <a:t>郑先淇 </a:t>
            </a:r>
            <a:r>
              <a:rPr lang="en-US" altLang="zh-CN" sz="2400" dirty="0">
                <a:solidFill>
                  <a:srgbClr val="595959"/>
                </a:solidFill>
                <a:sym typeface="Arial" panose="020B0604020202020204" pitchFamily="34" charset="0"/>
              </a:rPr>
              <a:t>16340305</a:t>
            </a:r>
          </a:p>
        </p:txBody>
      </p:sp>
      <p:grpSp>
        <p:nvGrpSpPr>
          <p:cNvPr id="5" name="组合 53"/>
          <p:cNvGrpSpPr/>
          <p:nvPr/>
        </p:nvGrpSpPr>
        <p:grpSpPr bwMode="auto">
          <a:xfrm>
            <a:off x="244475" y="111125"/>
            <a:ext cx="6746875" cy="611188"/>
            <a:chOff x="0" y="0"/>
            <a:chExt cx="6747272" cy="611426"/>
          </a:xfrm>
        </p:grpSpPr>
        <p:grpSp>
          <p:nvGrpSpPr>
            <p:cNvPr id="6" name="组合 56"/>
            <p:cNvGrpSpPr/>
            <p:nvPr/>
          </p:nvGrpSpPr>
          <p:grpSpPr bwMode="auto">
            <a:xfrm>
              <a:off x="0" y="0"/>
              <a:ext cx="611426" cy="611426"/>
              <a:chOff x="0" y="0"/>
              <a:chExt cx="3020798" cy="3020798"/>
            </a:xfrm>
          </p:grpSpPr>
          <p:pic>
            <p:nvPicPr>
              <p:cNvPr id="9"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7" name="文本框 59"/>
            <p:cNvSpPr txBox="1">
              <a:spLocks noChangeArrowheads="1"/>
            </p:cNvSpPr>
            <p:nvPr/>
          </p:nvSpPr>
          <p:spPr bwMode="auto">
            <a:xfrm>
              <a:off x="68488" y="13326"/>
              <a:ext cx="474451" cy="5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8" name="文本框 62"/>
            <p:cNvSpPr txBox="1">
              <a:spLocks noChangeArrowheads="1"/>
            </p:cNvSpPr>
            <p:nvPr/>
          </p:nvSpPr>
          <p:spPr bwMode="auto">
            <a:xfrm>
              <a:off x="680125" y="26680"/>
              <a:ext cx="6067147"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sp>
        <p:nvSpPr>
          <p:cNvPr id="11" name="文本框 59"/>
          <p:cNvSpPr txBox="1">
            <a:spLocks noChangeArrowheads="1"/>
          </p:cNvSpPr>
          <p:nvPr/>
        </p:nvSpPr>
        <p:spPr bwMode="auto">
          <a:xfrm>
            <a:off x="188288" y="185886"/>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rgbClr val="FFFFFF"/>
                </a:solidFill>
                <a:cs typeface="Vrinda" panose="020B0502040204020203" pitchFamily="34" charset="0"/>
                <a:sym typeface="Arial" panose="020B0604020202020204" pitchFamily="34" charset="0"/>
              </a:rPr>
              <a:t>2.1</a:t>
            </a:r>
          </a:p>
        </p:txBody>
      </p:sp>
    </p:spTree>
    <p:extLst>
      <p:ext uri="{BB962C8B-B14F-4D97-AF65-F5344CB8AC3E}">
        <p14:creationId xmlns:p14="http://schemas.microsoft.com/office/powerpoint/2010/main" val="1295883101"/>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t>邀请受试者进行实验</a:t>
              </a:r>
              <a:endParaRPr lang="zh-CN" altLang="en-US" sz="2800" b="1" dirty="0">
                <a:solidFill>
                  <a:srgbClr val="4B5E75"/>
                </a:solidFill>
                <a:sym typeface="Arial" panose="020B0604020202020204" pitchFamily="34" charset="0"/>
              </a:endParaRPr>
            </a:p>
          </p:txBody>
        </p:sp>
      </p:grpSp>
      <p:pic>
        <p:nvPicPr>
          <p:cNvPr id="26" name="内容占位符 2"/>
          <p:cNvPicPr>
            <a:picLocks noChangeAspect="1"/>
          </p:cNvPicPr>
          <p:nvPr/>
        </p:nvPicPr>
        <p:blipFill>
          <a:blip r:embed="rId4"/>
          <a:stretch>
            <a:fillRect/>
          </a:stretch>
        </p:blipFill>
        <p:spPr>
          <a:xfrm>
            <a:off x="1624091" y="1023953"/>
            <a:ext cx="9115029" cy="3499395"/>
          </a:xfrm>
          <a:prstGeom prst="rect">
            <a:avLst/>
          </a:prstGeom>
        </p:spPr>
      </p:pic>
      <p:pic>
        <p:nvPicPr>
          <p:cNvPr id="27" name="图片 26"/>
          <p:cNvPicPr>
            <a:picLocks noChangeAspect="1"/>
          </p:cNvPicPr>
          <p:nvPr/>
        </p:nvPicPr>
        <p:blipFill>
          <a:blip r:embed="rId5"/>
          <a:stretch>
            <a:fillRect/>
          </a:stretch>
        </p:blipFill>
        <p:spPr>
          <a:xfrm>
            <a:off x="1624091" y="4523348"/>
            <a:ext cx="9115029" cy="1676888"/>
          </a:xfrm>
          <a:prstGeom prst="rect">
            <a:avLst/>
          </a:prstGeom>
        </p:spPr>
      </p:pic>
      <p:sp>
        <p:nvSpPr>
          <p:cNvPr id="28" name="文本框 59"/>
          <p:cNvSpPr txBox="1">
            <a:spLocks noChangeArrowheads="1"/>
          </p:cNvSpPr>
          <p:nvPr/>
        </p:nvSpPr>
        <p:spPr bwMode="auto">
          <a:xfrm>
            <a:off x="187404" y="199307"/>
            <a:ext cx="723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2.5</a:t>
            </a:r>
            <a:endParaRPr lang="zh-CN" altLang="en-US" sz="2400" b="1" dirty="0">
              <a:solidFill>
                <a:schemeClr val="bg1"/>
              </a:solidFill>
              <a:cs typeface="Vrinda" panose="020B0502040204020203" pitchFamily="34" charset="0"/>
              <a:sym typeface="Arial" panose="020B0604020202020204" pitchFamily="34" charset="0"/>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2867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3</a:t>
            </a:r>
            <a:endParaRPr lang="zh-CN" altLang="en-US" sz="13800" b="1">
              <a:solidFill>
                <a:schemeClr val="bg1"/>
              </a:solidFill>
              <a:cs typeface="Vrinda" panose="020B0502040204020203" pitchFamily="34" charset="0"/>
              <a:sym typeface="Arial" panose="020B0604020202020204" pitchFamily="34" charset="0"/>
            </a:endParaRPr>
          </a:p>
        </p:txBody>
      </p:sp>
      <p:sp>
        <p:nvSpPr>
          <p:cNvPr id="28677"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实验结果分析</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30" name="组合 19"/>
          <p:cNvGrpSpPr/>
          <p:nvPr/>
        </p:nvGrpSpPr>
        <p:grpSpPr bwMode="auto">
          <a:xfrm>
            <a:off x="244475" y="111125"/>
            <a:ext cx="4008438" cy="611188"/>
            <a:chOff x="0" y="0"/>
            <a:chExt cx="4008674" cy="611426"/>
          </a:xfrm>
        </p:grpSpPr>
        <p:grpSp>
          <p:nvGrpSpPr>
            <p:cNvPr id="34831" name="组合 20"/>
            <p:cNvGrpSpPr/>
            <p:nvPr/>
          </p:nvGrpSpPr>
          <p:grpSpPr bwMode="auto">
            <a:xfrm>
              <a:off x="0" y="0"/>
              <a:ext cx="611426" cy="611426"/>
              <a:chOff x="0" y="0"/>
              <a:chExt cx="3020798" cy="3020798"/>
            </a:xfrm>
          </p:grpSpPr>
          <p:pic>
            <p:nvPicPr>
              <p:cNvPr id="34832"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3"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4834" name="文本框 21"/>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4835" name="文本框 22"/>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实验结果分析</a:t>
              </a:r>
            </a:p>
          </p:txBody>
        </p:sp>
      </p:grpSp>
      <p:pic>
        <p:nvPicPr>
          <p:cNvPr id="20" name="内容占位符 2"/>
          <p:cNvPicPr>
            <a:picLocks noChangeAspect="1"/>
          </p:cNvPicPr>
          <p:nvPr/>
        </p:nvPicPr>
        <p:blipFill>
          <a:blip r:embed="rId4"/>
          <a:stretch>
            <a:fillRect/>
          </a:stretch>
        </p:blipFill>
        <p:spPr>
          <a:xfrm>
            <a:off x="924349" y="1278225"/>
            <a:ext cx="5171651" cy="2186648"/>
          </a:xfrm>
          <a:prstGeom prst="rect">
            <a:avLst/>
          </a:prstGeom>
        </p:spPr>
      </p:pic>
      <p:pic>
        <p:nvPicPr>
          <p:cNvPr id="21" name="图片 20"/>
          <p:cNvPicPr>
            <a:picLocks noChangeAspect="1"/>
          </p:cNvPicPr>
          <p:nvPr/>
        </p:nvPicPr>
        <p:blipFill>
          <a:blip r:embed="rId5"/>
          <a:stretch>
            <a:fillRect/>
          </a:stretch>
        </p:blipFill>
        <p:spPr>
          <a:xfrm>
            <a:off x="924349" y="3771296"/>
            <a:ext cx="5076402" cy="2179753"/>
          </a:xfrm>
          <a:prstGeom prst="rect">
            <a:avLst/>
          </a:prstGeom>
        </p:spPr>
      </p:pic>
      <p:pic>
        <p:nvPicPr>
          <p:cNvPr id="22" name="图片 21"/>
          <p:cNvPicPr>
            <a:picLocks noChangeAspect="1"/>
          </p:cNvPicPr>
          <p:nvPr/>
        </p:nvPicPr>
        <p:blipFill>
          <a:blip r:embed="rId6"/>
          <a:stretch>
            <a:fillRect/>
          </a:stretch>
        </p:blipFill>
        <p:spPr>
          <a:xfrm>
            <a:off x="6280670" y="3771296"/>
            <a:ext cx="5181599" cy="2052345"/>
          </a:xfrm>
          <a:prstGeom prst="rect">
            <a:avLst/>
          </a:prstGeom>
        </p:spPr>
      </p:pic>
      <p:pic>
        <p:nvPicPr>
          <p:cNvPr id="23" name="图片 22"/>
          <p:cNvPicPr>
            <a:picLocks noChangeAspect="1"/>
          </p:cNvPicPr>
          <p:nvPr/>
        </p:nvPicPr>
        <p:blipFill>
          <a:blip r:embed="rId7"/>
          <a:stretch>
            <a:fillRect/>
          </a:stretch>
        </p:blipFill>
        <p:spPr>
          <a:xfrm>
            <a:off x="6280670" y="1314097"/>
            <a:ext cx="5076401" cy="2114903"/>
          </a:xfrm>
          <a:prstGeom prst="rect">
            <a:avLst/>
          </a:prstGeom>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38916"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4</a:t>
            </a:r>
            <a:endParaRPr lang="zh-CN" altLang="en-US" sz="13800" b="1">
              <a:solidFill>
                <a:schemeClr val="bg1"/>
              </a:solidFill>
              <a:cs typeface="Vrinda" panose="020B0502040204020203" pitchFamily="34" charset="0"/>
              <a:sym typeface="Arial" panose="020B0604020202020204" pitchFamily="34" charset="0"/>
            </a:endParaRPr>
          </a:p>
        </p:txBody>
      </p:sp>
      <p:sp>
        <p:nvSpPr>
          <p:cNvPr id="38917" name="文本框 9"/>
          <p:cNvSpPr txBox="1">
            <a:spLocks noChangeArrowheads="1"/>
          </p:cNvSpPr>
          <p:nvPr/>
        </p:nvSpPr>
        <p:spPr bwMode="auto">
          <a:xfrm>
            <a:off x="2633028" y="4494530"/>
            <a:ext cx="72659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讨论</a:t>
            </a:r>
            <a:r>
              <a:rPr lang="en-US" altLang="zh-CN" sz="6000" b="1" dirty="0">
                <a:solidFill>
                  <a:srgbClr val="7A8EA9"/>
                </a:solidFill>
                <a:sym typeface="Arial" panose="020B0604020202020204" pitchFamily="34" charset="0"/>
              </a:rPr>
              <a:t>HRTF</a:t>
            </a:r>
            <a:r>
              <a:rPr lang="zh-CN" altLang="en-US" sz="6000" b="1" dirty="0">
                <a:solidFill>
                  <a:srgbClr val="7A8EA9"/>
                </a:solidFill>
                <a:sym typeface="Arial" panose="020B0604020202020204" pitchFamily="34" charset="0"/>
              </a:rPr>
              <a:t>和</a:t>
            </a:r>
            <a:r>
              <a:rPr lang="en-US" altLang="zh-CN" sz="6000" b="1" dirty="0">
                <a:solidFill>
                  <a:srgbClr val="7A8EA9"/>
                </a:solidFill>
                <a:sym typeface="Arial" panose="020B0604020202020204" pitchFamily="34" charset="0"/>
              </a:rPr>
              <a:t>HMD</a:t>
            </a:r>
            <a:r>
              <a:rPr lang="zh-CN" altLang="en-US" sz="6000" b="1" dirty="0">
                <a:solidFill>
                  <a:srgbClr val="7A8EA9"/>
                </a:solidFill>
                <a:sym typeface="Arial" panose="020B0604020202020204" pitchFamily="34" charset="0"/>
              </a:rPr>
              <a:t>对实验结果的影响</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1802765" y="5488940"/>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sz="1400" b="1" dirty="0">
                <a:latin typeface="+mn-ea"/>
                <a:ea typeface="+mn-ea"/>
                <a:cs typeface="+mn-ea"/>
                <a:sym typeface="+mn-ea"/>
              </a:rPr>
              <a:t>原文</a:t>
            </a:r>
            <a:r>
              <a:rPr altLang="zh-CN" sz="1400" b="1" dirty="0">
                <a:latin typeface="+mn-ea"/>
                <a:ea typeface="+mn-ea"/>
                <a:cs typeface="+mn-ea"/>
                <a:sym typeface="+mn-ea"/>
              </a:rPr>
              <a:t>表2通过双因素方差分析法来以确定方向信息和视觉信息对主观评价的影响是否具有统计学意义</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HRTF和HMD对主观评价的影响</a:t>
              </a:r>
            </a:p>
          </p:txBody>
        </p:sp>
      </p:grpSp>
      <p:pic>
        <p:nvPicPr>
          <p:cNvPr id="9" name="图片 1" descr="IMG_256"/>
          <p:cNvPicPr>
            <a:picLocks noChangeAspect="1"/>
          </p:cNvPicPr>
          <p:nvPr/>
        </p:nvPicPr>
        <p:blipFill>
          <a:blip r:embed="rId4"/>
          <a:stretch>
            <a:fillRect/>
          </a:stretch>
        </p:blipFill>
        <p:spPr>
          <a:xfrm>
            <a:off x="1343660" y="857250"/>
            <a:ext cx="9836150" cy="4566285"/>
          </a:xfrm>
          <a:prstGeom prst="rect">
            <a:avLst/>
          </a:prstGeom>
          <a:noFill/>
          <a:ln w="9525">
            <a:noFill/>
          </a:ln>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稻壳儿小白白(http://dwz.cn/Wu2UP)"/>
          <p:cNvSpPr>
            <a:spLocks noChangeArrowheads="1"/>
          </p:cNvSpPr>
          <p:nvPr/>
        </p:nvSpPr>
        <p:spPr bwMode="auto">
          <a:xfrm>
            <a:off x="4741863" y="3643313"/>
            <a:ext cx="912812" cy="3803650"/>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67" name="稻壳儿小白白(http://dwz.cn/Wu2UP)"/>
          <p:cNvSpPr/>
          <p:nvPr/>
        </p:nvSpPr>
        <p:spPr bwMode="auto">
          <a:xfrm>
            <a:off x="4284663" y="3116263"/>
            <a:ext cx="457200" cy="1063625"/>
          </a:xfrm>
          <a:custGeom>
            <a:avLst/>
            <a:gdLst>
              <a:gd name="T0" fmla="*/ 401 w 401"/>
              <a:gd name="T1" fmla="*/ 464 h 935"/>
              <a:gd name="T2" fmla="*/ 0 w 401"/>
              <a:gd name="T3" fmla="*/ 0 h 935"/>
              <a:gd name="T4" fmla="*/ 0 w 401"/>
              <a:gd name="T5" fmla="*/ 471 h 935"/>
              <a:gd name="T6" fmla="*/ 401 w 401"/>
              <a:gd name="T7" fmla="*/ 935 h 935"/>
              <a:gd name="T8" fmla="*/ 401 w 401"/>
              <a:gd name="T9" fmla="*/ 464 h 935"/>
            </a:gdLst>
            <a:ahLst/>
            <a:cxnLst>
              <a:cxn ang="0">
                <a:pos x="T0" y="T1"/>
              </a:cxn>
              <a:cxn ang="0">
                <a:pos x="T2" y="T3"/>
              </a:cxn>
              <a:cxn ang="0">
                <a:pos x="T4" y="T5"/>
              </a:cxn>
              <a:cxn ang="0">
                <a:pos x="T6" y="T7"/>
              </a:cxn>
              <a:cxn ang="0">
                <a:pos x="T8" y="T9"/>
              </a:cxn>
            </a:cxnLst>
            <a:rect l="0" t="0" r="r" b="b"/>
            <a:pathLst>
              <a:path w="401" h="935">
                <a:moveTo>
                  <a:pt x="401" y="464"/>
                </a:moveTo>
                <a:lnTo>
                  <a:pt x="0" y="0"/>
                </a:lnTo>
                <a:lnTo>
                  <a:pt x="0" y="471"/>
                </a:lnTo>
                <a:lnTo>
                  <a:pt x="401" y="935"/>
                </a:lnTo>
                <a:lnTo>
                  <a:pt x="401" y="464"/>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68" name="稻壳儿小白白(http://dwz.cn/Wu2UP)"/>
          <p:cNvSpPr/>
          <p:nvPr/>
        </p:nvSpPr>
        <p:spPr bwMode="auto">
          <a:xfrm>
            <a:off x="4284663" y="3116263"/>
            <a:ext cx="1370012" cy="527050"/>
          </a:xfrm>
          <a:custGeom>
            <a:avLst/>
            <a:gdLst>
              <a:gd name="T0" fmla="*/ 803 w 1205"/>
              <a:gd name="T1" fmla="*/ 0 h 464"/>
              <a:gd name="T2" fmla="*/ 0 w 1205"/>
              <a:gd name="T3" fmla="*/ 0 h 464"/>
              <a:gd name="T4" fmla="*/ 401 w 1205"/>
              <a:gd name="T5" fmla="*/ 464 h 464"/>
              <a:gd name="T6" fmla="*/ 1205 w 1205"/>
              <a:gd name="T7" fmla="*/ 464 h 464"/>
              <a:gd name="T8" fmla="*/ 803 w 1205"/>
              <a:gd name="T9" fmla="*/ 0 h 464"/>
            </a:gdLst>
            <a:ahLst/>
            <a:cxnLst>
              <a:cxn ang="0">
                <a:pos x="T0" y="T1"/>
              </a:cxn>
              <a:cxn ang="0">
                <a:pos x="T2" y="T3"/>
              </a:cxn>
              <a:cxn ang="0">
                <a:pos x="T4" y="T5"/>
              </a:cxn>
              <a:cxn ang="0">
                <a:pos x="T6" y="T7"/>
              </a:cxn>
              <a:cxn ang="0">
                <a:pos x="T8" y="T9"/>
              </a:cxn>
            </a:cxnLst>
            <a:rect l="0" t="0" r="r" b="b"/>
            <a:pathLst>
              <a:path w="1205" h="464">
                <a:moveTo>
                  <a:pt x="803" y="0"/>
                </a:moveTo>
                <a:lnTo>
                  <a:pt x="0" y="0"/>
                </a:lnTo>
                <a:lnTo>
                  <a:pt x="401" y="464"/>
                </a:lnTo>
                <a:lnTo>
                  <a:pt x="1205" y="464"/>
                </a:lnTo>
                <a:lnTo>
                  <a:pt x="803"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69" name="稻壳儿小白白(http://dwz.cn/Wu2UP)"/>
          <p:cNvSpPr>
            <a:spLocks noChangeArrowheads="1"/>
          </p:cNvSpPr>
          <p:nvPr/>
        </p:nvSpPr>
        <p:spPr bwMode="auto">
          <a:xfrm>
            <a:off x="3829050" y="4179888"/>
            <a:ext cx="912813" cy="3267075"/>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36870" name="稻壳儿小白白(http://dwz.cn/Wu2UP)"/>
          <p:cNvSpPr/>
          <p:nvPr/>
        </p:nvSpPr>
        <p:spPr bwMode="auto">
          <a:xfrm>
            <a:off x="3373438" y="3652838"/>
            <a:ext cx="455612" cy="1060450"/>
          </a:xfrm>
          <a:custGeom>
            <a:avLst/>
            <a:gdLst>
              <a:gd name="T0" fmla="*/ 401 w 401"/>
              <a:gd name="T1" fmla="*/ 464 h 935"/>
              <a:gd name="T2" fmla="*/ 0 w 401"/>
              <a:gd name="T3" fmla="*/ 0 h 935"/>
              <a:gd name="T4" fmla="*/ 0 w 401"/>
              <a:gd name="T5" fmla="*/ 472 h 935"/>
              <a:gd name="T6" fmla="*/ 401 w 401"/>
              <a:gd name="T7" fmla="*/ 935 h 935"/>
              <a:gd name="T8" fmla="*/ 401 w 401"/>
              <a:gd name="T9" fmla="*/ 464 h 935"/>
            </a:gdLst>
            <a:ahLst/>
            <a:cxnLst>
              <a:cxn ang="0">
                <a:pos x="T0" y="T1"/>
              </a:cxn>
              <a:cxn ang="0">
                <a:pos x="T2" y="T3"/>
              </a:cxn>
              <a:cxn ang="0">
                <a:pos x="T4" y="T5"/>
              </a:cxn>
              <a:cxn ang="0">
                <a:pos x="T6" y="T7"/>
              </a:cxn>
              <a:cxn ang="0">
                <a:pos x="T8" y="T9"/>
              </a:cxn>
            </a:cxnLst>
            <a:rect l="0" t="0" r="r" b="b"/>
            <a:pathLst>
              <a:path w="401" h="935">
                <a:moveTo>
                  <a:pt x="401" y="464"/>
                </a:moveTo>
                <a:lnTo>
                  <a:pt x="0" y="0"/>
                </a:lnTo>
                <a:lnTo>
                  <a:pt x="0" y="472"/>
                </a:lnTo>
                <a:lnTo>
                  <a:pt x="401" y="935"/>
                </a:lnTo>
                <a:lnTo>
                  <a:pt x="401" y="464"/>
                </a:lnTo>
                <a:close/>
              </a:path>
            </a:pathLst>
          </a:custGeom>
          <a:solidFill>
            <a:srgbClr val="2E9A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1" name="稻壳儿小白白(http://dwz.cn/Wu2UP)"/>
          <p:cNvSpPr/>
          <p:nvPr/>
        </p:nvSpPr>
        <p:spPr bwMode="auto">
          <a:xfrm>
            <a:off x="3373438" y="3651250"/>
            <a:ext cx="1368425" cy="527050"/>
          </a:xfrm>
          <a:custGeom>
            <a:avLst/>
            <a:gdLst>
              <a:gd name="T0" fmla="*/ 803 w 1204"/>
              <a:gd name="T1" fmla="*/ 0 h 464"/>
              <a:gd name="T2" fmla="*/ 0 w 1204"/>
              <a:gd name="T3" fmla="*/ 0 h 464"/>
              <a:gd name="T4" fmla="*/ 401 w 1204"/>
              <a:gd name="T5" fmla="*/ 464 h 464"/>
              <a:gd name="T6" fmla="*/ 1204 w 1204"/>
              <a:gd name="T7" fmla="*/ 464 h 464"/>
              <a:gd name="T8" fmla="*/ 803 w 1204"/>
              <a:gd name="T9" fmla="*/ 0 h 464"/>
            </a:gdLst>
            <a:ahLst/>
            <a:cxnLst>
              <a:cxn ang="0">
                <a:pos x="T0" y="T1"/>
              </a:cxn>
              <a:cxn ang="0">
                <a:pos x="T2" y="T3"/>
              </a:cxn>
              <a:cxn ang="0">
                <a:pos x="T4" y="T5"/>
              </a:cxn>
              <a:cxn ang="0">
                <a:pos x="T6" y="T7"/>
              </a:cxn>
              <a:cxn ang="0">
                <a:pos x="T8" y="T9"/>
              </a:cxn>
            </a:cxnLst>
            <a:rect l="0" t="0" r="r" b="b"/>
            <a:pathLst>
              <a:path w="1204" h="464">
                <a:moveTo>
                  <a:pt x="803" y="0"/>
                </a:moveTo>
                <a:lnTo>
                  <a:pt x="0" y="0"/>
                </a:lnTo>
                <a:lnTo>
                  <a:pt x="401" y="464"/>
                </a:lnTo>
                <a:lnTo>
                  <a:pt x="1204" y="464"/>
                </a:lnTo>
                <a:lnTo>
                  <a:pt x="803" y="0"/>
                </a:lnTo>
                <a:close/>
              </a:path>
            </a:pathLst>
          </a:custGeom>
          <a:solidFill>
            <a:srgbClr val="60CC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2" name="稻壳儿小白白(http://dwz.cn/Wu2UP)"/>
          <p:cNvSpPr/>
          <p:nvPr/>
        </p:nvSpPr>
        <p:spPr bwMode="auto">
          <a:xfrm>
            <a:off x="2459038" y="4187825"/>
            <a:ext cx="457200" cy="1062038"/>
          </a:xfrm>
          <a:custGeom>
            <a:avLst/>
            <a:gdLst>
              <a:gd name="T0" fmla="*/ 402 w 402"/>
              <a:gd name="T1" fmla="*/ 463 h 934"/>
              <a:gd name="T2" fmla="*/ 0 w 402"/>
              <a:gd name="T3" fmla="*/ 0 h 934"/>
              <a:gd name="T4" fmla="*/ 0 w 402"/>
              <a:gd name="T5" fmla="*/ 471 h 934"/>
              <a:gd name="T6" fmla="*/ 402 w 402"/>
              <a:gd name="T7" fmla="*/ 934 h 934"/>
              <a:gd name="T8" fmla="*/ 402 w 402"/>
              <a:gd name="T9" fmla="*/ 463 h 934"/>
            </a:gdLst>
            <a:ahLst/>
            <a:cxnLst>
              <a:cxn ang="0">
                <a:pos x="T0" y="T1"/>
              </a:cxn>
              <a:cxn ang="0">
                <a:pos x="T2" y="T3"/>
              </a:cxn>
              <a:cxn ang="0">
                <a:pos x="T4" y="T5"/>
              </a:cxn>
              <a:cxn ang="0">
                <a:pos x="T6" y="T7"/>
              </a:cxn>
              <a:cxn ang="0">
                <a:pos x="T8" y="T9"/>
              </a:cxn>
            </a:cxnLst>
            <a:rect l="0" t="0" r="r" b="b"/>
            <a:pathLst>
              <a:path w="402" h="934">
                <a:moveTo>
                  <a:pt x="402" y="463"/>
                </a:moveTo>
                <a:lnTo>
                  <a:pt x="0" y="0"/>
                </a:lnTo>
                <a:lnTo>
                  <a:pt x="0" y="471"/>
                </a:lnTo>
                <a:lnTo>
                  <a:pt x="402" y="934"/>
                </a:lnTo>
                <a:lnTo>
                  <a:pt x="402" y="463"/>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3" name="稻壳儿小白白(http://dwz.cn/Wu2UP)"/>
          <p:cNvSpPr>
            <a:spLocks noChangeArrowheads="1"/>
          </p:cNvSpPr>
          <p:nvPr/>
        </p:nvSpPr>
        <p:spPr bwMode="auto">
          <a:xfrm>
            <a:off x="2916238" y="4714875"/>
            <a:ext cx="954087" cy="2732088"/>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74" name="稻壳儿小白白(http://dwz.cn/Wu2UP)"/>
          <p:cNvSpPr/>
          <p:nvPr/>
        </p:nvSpPr>
        <p:spPr bwMode="auto">
          <a:xfrm>
            <a:off x="2459038" y="4187825"/>
            <a:ext cx="1370012" cy="525463"/>
          </a:xfrm>
          <a:custGeom>
            <a:avLst/>
            <a:gdLst>
              <a:gd name="T0" fmla="*/ 804 w 1205"/>
              <a:gd name="T1" fmla="*/ 0 h 463"/>
              <a:gd name="T2" fmla="*/ 0 w 1205"/>
              <a:gd name="T3" fmla="*/ 0 h 463"/>
              <a:gd name="T4" fmla="*/ 402 w 1205"/>
              <a:gd name="T5" fmla="*/ 463 h 463"/>
              <a:gd name="T6" fmla="*/ 1205 w 1205"/>
              <a:gd name="T7" fmla="*/ 463 h 463"/>
              <a:gd name="T8" fmla="*/ 804 w 1205"/>
              <a:gd name="T9" fmla="*/ 0 h 463"/>
            </a:gdLst>
            <a:ahLst/>
            <a:cxnLst>
              <a:cxn ang="0">
                <a:pos x="T0" y="T1"/>
              </a:cxn>
              <a:cxn ang="0">
                <a:pos x="T2" y="T3"/>
              </a:cxn>
              <a:cxn ang="0">
                <a:pos x="T4" y="T5"/>
              </a:cxn>
              <a:cxn ang="0">
                <a:pos x="T6" y="T7"/>
              </a:cxn>
              <a:cxn ang="0">
                <a:pos x="T8" y="T9"/>
              </a:cxn>
            </a:cxnLst>
            <a:rect l="0" t="0" r="r" b="b"/>
            <a:pathLst>
              <a:path w="1205" h="463">
                <a:moveTo>
                  <a:pt x="804" y="0"/>
                </a:moveTo>
                <a:lnTo>
                  <a:pt x="0" y="0"/>
                </a:lnTo>
                <a:lnTo>
                  <a:pt x="402" y="463"/>
                </a:lnTo>
                <a:lnTo>
                  <a:pt x="1205" y="463"/>
                </a:lnTo>
                <a:lnTo>
                  <a:pt x="804"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5" name="稻壳儿小白白(http://dwz.cn/Wu2UP)"/>
          <p:cNvSpPr/>
          <p:nvPr/>
        </p:nvSpPr>
        <p:spPr bwMode="auto">
          <a:xfrm>
            <a:off x="635000" y="5257800"/>
            <a:ext cx="1370013" cy="528638"/>
          </a:xfrm>
          <a:custGeom>
            <a:avLst/>
            <a:gdLst>
              <a:gd name="T0" fmla="*/ 803 w 1205"/>
              <a:gd name="T1" fmla="*/ 0 h 464"/>
              <a:gd name="T2" fmla="*/ 0 w 1205"/>
              <a:gd name="T3" fmla="*/ 0 h 464"/>
              <a:gd name="T4" fmla="*/ 400 w 1205"/>
              <a:gd name="T5" fmla="*/ 464 h 464"/>
              <a:gd name="T6" fmla="*/ 1205 w 1205"/>
              <a:gd name="T7" fmla="*/ 464 h 464"/>
              <a:gd name="T8" fmla="*/ 803 w 1205"/>
              <a:gd name="T9" fmla="*/ 0 h 464"/>
            </a:gdLst>
            <a:ahLst/>
            <a:cxnLst>
              <a:cxn ang="0">
                <a:pos x="T0" y="T1"/>
              </a:cxn>
              <a:cxn ang="0">
                <a:pos x="T2" y="T3"/>
              </a:cxn>
              <a:cxn ang="0">
                <a:pos x="T4" y="T5"/>
              </a:cxn>
              <a:cxn ang="0">
                <a:pos x="T6" y="T7"/>
              </a:cxn>
              <a:cxn ang="0">
                <a:pos x="T8" y="T9"/>
              </a:cxn>
            </a:cxnLst>
            <a:rect l="0" t="0" r="r" b="b"/>
            <a:pathLst>
              <a:path w="1205" h="464">
                <a:moveTo>
                  <a:pt x="803" y="0"/>
                </a:moveTo>
                <a:lnTo>
                  <a:pt x="0" y="0"/>
                </a:lnTo>
                <a:lnTo>
                  <a:pt x="400" y="464"/>
                </a:lnTo>
                <a:lnTo>
                  <a:pt x="1205" y="464"/>
                </a:lnTo>
                <a:lnTo>
                  <a:pt x="803" y="0"/>
                </a:lnTo>
                <a:close/>
              </a:path>
            </a:pathLst>
          </a:custGeom>
          <a:solidFill>
            <a:srgbClr val="FCC7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6" name="稻壳儿小白白(http://dwz.cn/Wu2UP)"/>
          <p:cNvSpPr>
            <a:spLocks noChangeArrowheads="1"/>
          </p:cNvSpPr>
          <p:nvPr/>
        </p:nvSpPr>
        <p:spPr bwMode="auto">
          <a:xfrm>
            <a:off x="1089025" y="5784850"/>
            <a:ext cx="914400" cy="1662113"/>
          </a:xfrm>
          <a:prstGeom prst="rect">
            <a:avLst/>
          </a:prstGeom>
          <a:solidFill>
            <a:srgbClr val="FBB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ym typeface="Arial" panose="020B0604020202020204" pitchFamily="34" charset="0"/>
            </a:endParaRPr>
          </a:p>
        </p:txBody>
      </p:sp>
      <p:sp>
        <p:nvSpPr>
          <p:cNvPr id="36877" name="稻壳儿小白白(http://dwz.cn/Wu2UP)"/>
          <p:cNvSpPr/>
          <p:nvPr/>
        </p:nvSpPr>
        <p:spPr bwMode="auto">
          <a:xfrm>
            <a:off x="635000" y="5257800"/>
            <a:ext cx="454025" cy="2189163"/>
          </a:xfrm>
          <a:custGeom>
            <a:avLst/>
            <a:gdLst>
              <a:gd name="T0" fmla="*/ 400 w 400"/>
              <a:gd name="T1" fmla="*/ 464 h 1927"/>
              <a:gd name="T2" fmla="*/ 0 w 400"/>
              <a:gd name="T3" fmla="*/ 0 h 1927"/>
              <a:gd name="T4" fmla="*/ 0 w 400"/>
              <a:gd name="T5" fmla="*/ 1463 h 1927"/>
              <a:gd name="T6" fmla="*/ 400 w 400"/>
              <a:gd name="T7" fmla="*/ 1927 h 1927"/>
              <a:gd name="T8" fmla="*/ 400 w 400"/>
              <a:gd name="T9" fmla="*/ 464 h 1927"/>
            </a:gdLst>
            <a:ahLst/>
            <a:cxnLst>
              <a:cxn ang="0">
                <a:pos x="T0" y="T1"/>
              </a:cxn>
              <a:cxn ang="0">
                <a:pos x="T2" y="T3"/>
              </a:cxn>
              <a:cxn ang="0">
                <a:pos x="T4" y="T5"/>
              </a:cxn>
              <a:cxn ang="0">
                <a:pos x="T6" y="T7"/>
              </a:cxn>
              <a:cxn ang="0">
                <a:pos x="T8" y="T9"/>
              </a:cxn>
            </a:cxnLst>
            <a:rect l="0" t="0" r="r" b="b"/>
            <a:pathLst>
              <a:path w="400" h="1927">
                <a:moveTo>
                  <a:pt x="400" y="464"/>
                </a:moveTo>
                <a:lnTo>
                  <a:pt x="0" y="0"/>
                </a:lnTo>
                <a:lnTo>
                  <a:pt x="0" y="1463"/>
                </a:lnTo>
                <a:lnTo>
                  <a:pt x="400" y="1927"/>
                </a:lnTo>
                <a:lnTo>
                  <a:pt x="400" y="464"/>
                </a:lnTo>
                <a:close/>
              </a:path>
            </a:pathLst>
          </a:custGeom>
          <a:solidFill>
            <a:srgbClr val="CA95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78" name="稻壳儿小白白(http://dwz.cn/Wu2UP)"/>
          <p:cNvSpPr>
            <a:spLocks noChangeArrowheads="1"/>
          </p:cNvSpPr>
          <p:nvPr/>
        </p:nvSpPr>
        <p:spPr bwMode="auto">
          <a:xfrm>
            <a:off x="2005013" y="5249863"/>
            <a:ext cx="911225" cy="2197100"/>
          </a:xfrm>
          <a:prstGeom prst="rect">
            <a:avLst/>
          </a:pr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36879" name="稻壳儿小白白(http://dwz.cn/Wu2UP)"/>
          <p:cNvSpPr/>
          <p:nvPr/>
        </p:nvSpPr>
        <p:spPr bwMode="auto">
          <a:xfrm>
            <a:off x="1547813" y="4722813"/>
            <a:ext cx="457200" cy="1063625"/>
          </a:xfrm>
          <a:custGeom>
            <a:avLst/>
            <a:gdLst>
              <a:gd name="T0" fmla="*/ 402 w 402"/>
              <a:gd name="T1" fmla="*/ 463 h 935"/>
              <a:gd name="T2" fmla="*/ 0 w 402"/>
              <a:gd name="T3" fmla="*/ 0 h 935"/>
              <a:gd name="T4" fmla="*/ 0 w 402"/>
              <a:gd name="T5" fmla="*/ 471 h 935"/>
              <a:gd name="T6" fmla="*/ 402 w 402"/>
              <a:gd name="T7" fmla="*/ 935 h 935"/>
              <a:gd name="T8" fmla="*/ 402 w 402"/>
              <a:gd name="T9" fmla="*/ 463 h 935"/>
            </a:gdLst>
            <a:ahLst/>
            <a:cxnLst>
              <a:cxn ang="0">
                <a:pos x="T0" y="T1"/>
              </a:cxn>
              <a:cxn ang="0">
                <a:pos x="T2" y="T3"/>
              </a:cxn>
              <a:cxn ang="0">
                <a:pos x="T4" y="T5"/>
              </a:cxn>
              <a:cxn ang="0">
                <a:pos x="T6" y="T7"/>
              </a:cxn>
              <a:cxn ang="0">
                <a:pos x="T8" y="T9"/>
              </a:cxn>
            </a:cxnLst>
            <a:rect l="0" t="0" r="r" b="b"/>
            <a:pathLst>
              <a:path w="402" h="935">
                <a:moveTo>
                  <a:pt x="402" y="463"/>
                </a:moveTo>
                <a:lnTo>
                  <a:pt x="0" y="0"/>
                </a:lnTo>
                <a:lnTo>
                  <a:pt x="0" y="471"/>
                </a:lnTo>
                <a:lnTo>
                  <a:pt x="402" y="935"/>
                </a:lnTo>
                <a:lnTo>
                  <a:pt x="402" y="463"/>
                </a:lnTo>
                <a:close/>
              </a:path>
            </a:pathLst>
          </a:custGeom>
          <a:solidFill>
            <a:srgbClr val="2E9A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0" name="稻壳儿小白白(http://dwz.cn/Wu2UP)"/>
          <p:cNvSpPr/>
          <p:nvPr/>
        </p:nvSpPr>
        <p:spPr bwMode="auto">
          <a:xfrm>
            <a:off x="1547813" y="4722813"/>
            <a:ext cx="1368425" cy="527050"/>
          </a:xfrm>
          <a:custGeom>
            <a:avLst/>
            <a:gdLst>
              <a:gd name="T0" fmla="*/ 803 w 1205"/>
              <a:gd name="T1" fmla="*/ 0 h 463"/>
              <a:gd name="T2" fmla="*/ 0 w 1205"/>
              <a:gd name="T3" fmla="*/ 0 h 463"/>
              <a:gd name="T4" fmla="*/ 402 w 1205"/>
              <a:gd name="T5" fmla="*/ 463 h 463"/>
              <a:gd name="T6" fmla="*/ 1205 w 1205"/>
              <a:gd name="T7" fmla="*/ 463 h 463"/>
              <a:gd name="T8" fmla="*/ 803 w 1205"/>
              <a:gd name="T9" fmla="*/ 0 h 463"/>
            </a:gdLst>
            <a:ahLst/>
            <a:cxnLst>
              <a:cxn ang="0">
                <a:pos x="T0" y="T1"/>
              </a:cxn>
              <a:cxn ang="0">
                <a:pos x="T2" y="T3"/>
              </a:cxn>
              <a:cxn ang="0">
                <a:pos x="T4" y="T5"/>
              </a:cxn>
              <a:cxn ang="0">
                <a:pos x="T6" y="T7"/>
              </a:cxn>
              <a:cxn ang="0">
                <a:pos x="T8" y="T9"/>
              </a:cxn>
            </a:cxnLst>
            <a:rect l="0" t="0" r="r" b="b"/>
            <a:pathLst>
              <a:path w="1205" h="463">
                <a:moveTo>
                  <a:pt x="803" y="0"/>
                </a:moveTo>
                <a:lnTo>
                  <a:pt x="0" y="0"/>
                </a:lnTo>
                <a:lnTo>
                  <a:pt x="402" y="463"/>
                </a:lnTo>
                <a:lnTo>
                  <a:pt x="1205" y="463"/>
                </a:lnTo>
                <a:lnTo>
                  <a:pt x="803" y="0"/>
                </a:lnTo>
                <a:close/>
              </a:path>
            </a:pathLst>
          </a:custGeom>
          <a:solidFill>
            <a:srgbClr val="60CC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1" name="稻壳儿小白白(http://dwz.cn/Wu2UP)"/>
          <p:cNvSpPr>
            <a:spLocks noChangeArrowheads="1"/>
          </p:cNvSpPr>
          <p:nvPr/>
        </p:nvSpPr>
        <p:spPr bwMode="auto">
          <a:xfrm>
            <a:off x="1762125" y="1612900"/>
            <a:ext cx="1949450" cy="3224213"/>
          </a:xfrm>
          <a:custGeom>
            <a:avLst/>
            <a:gdLst>
              <a:gd name="T0" fmla="*/ 1748532 w 1077"/>
              <a:gd name="T1" fmla="*/ 570163 h 1781"/>
              <a:gd name="T2" fmla="*/ 1435389 w 1077"/>
              <a:gd name="T3" fmla="*/ 879680 h 1781"/>
              <a:gd name="T4" fmla="*/ 1176548 w 1077"/>
              <a:gd name="T5" fmla="*/ 537582 h 1781"/>
              <a:gd name="T6" fmla="*/ 1131296 w 1077"/>
              <a:gd name="T7" fmla="*/ 481471 h 1781"/>
              <a:gd name="T8" fmla="*/ 1143967 w 1077"/>
              <a:gd name="T9" fmla="*/ 427170 h 1781"/>
              <a:gd name="T10" fmla="*/ 1234471 w 1077"/>
              <a:gd name="T11" fmla="*/ 338478 h 1781"/>
              <a:gd name="T12" fmla="*/ 1263432 w 1077"/>
              <a:gd name="T13" fmla="*/ 271506 h 1781"/>
              <a:gd name="T14" fmla="*/ 1203699 w 1077"/>
              <a:gd name="T15" fmla="*/ 148423 h 1781"/>
              <a:gd name="T16" fmla="*/ 1196459 w 1077"/>
              <a:gd name="T17" fmla="*/ 90502 h 1781"/>
              <a:gd name="T18" fmla="*/ 1134917 w 1077"/>
              <a:gd name="T19" fmla="*/ 43441 h 1781"/>
              <a:gd name="T20" fmla="*/ 1042603 w 1077"/>
              <a:gd name="T21" fmla="*/ 5430 h 1781"/>
              <a:gd name="T22" fmla="*/ 890557 w 1077"/>
              <a:gd name="T23" fmla="*/ 86882 h 1781"/>
              <a:gd name="T24" fmla="*/ 852545 w 1077"/>
              <a:gd name="T25" fmla="*/ 215395 h 1781"/>
              <a:gd name="T26" fmla="*/ 928568 w 1077"/>
              <a:gd name="T27" fmla="*/ 360198 h 1781"/>
              <a:gd name="T28" fmla="*/ 895987 w 1077"/>
              <a:gd name="T29" fmla="*/ 403639 h 1781"/>
              <a:gd name="T30" fmla="*/ 698689 w 1077"/>
              <a:gd name="T31" fmla="*/ 416309 h 1781"/>
              <a:gd name="T32" fmla="*/ 191868 w 1077"/>
              <a:gd name="T33" fmla="*/ 566543 h 1781"/>
              <a:gd name="T34" fmla="*/ 108604 w 1077"/>
              <a:gd name="T35" fmla="*/ 1140326 h 1781"/>
              <a:gd name="T36" fmla="*/ 249790 w 1077"/>
              <a:gd name="T37" fmla="*/ 1084215 h 1781"/>
              <a:gd name="T38" fmla="*/ 305903 w 1077"/>
              <a:gd name="T39" fmla="*/ 953892 h 1781"/>
              <a:gd name="T40" fmla="*/ 318573 w 1077"/>
              <a:gd name="T41" fmla="*/ 734877 h 1781"/>
              <a:gd name="T42" fmla="*/ 398216 w 1077"/>
              <a:gd name="T43" fmla="*/ 675145 h 1781"/>
              <a:gd name="T44" fmla="*/ 557503 w 1077"/>
              <a:gd name="T45" fmla="*/ 651615 h 1781"/>
              <a:gd name="T46" fmla="*/ 573794 w 1077"/>
              <a:gd name="T47" fmla="*/ 647995 h 1781"/>
              <a:gd name="T48" fmla="*/ 463379 w 1077"/>
              <a:gd name="T49" fmla="*/ 1375631 h 1781"/>
              <a:gd name="T50" fmla="*/ 459759 w 1077"/>
              <a:gd name="T51" fmla="*/ 1437173 h 1781"/>
              <a:gd name="T52" fmla="*/ 472429 w 1077"/>
              <a:gd name="T53" fmla="*/ 1621797 h 1781"/>
              <a:gd name="T54" fmla="*/ 222639 w 1077"/>
              <a:gd name="T55" fmla="*/ 2544918 h 1781"/>
              <a:gd name="T56" fmla="*/ 85073 w 1077"/>
              <a:gd name="T57" fmla="*/ 2856245 h 1781"/>
              <a:gd name="T58" fmla="*/ 7240 w 1077"/>
              <a:gd name="T59" fmla="*/ 2955797 h 1781"/>
              <a:gd name="T60" fmla="*/ 101364 w 1077"/>
              <a:gd name="T61" fmla="*/ 3055349 h 1781"/>
              <a:gd name="T62" fmla="*/ 188248 w 1077"/>
              <a:gd name="T63" fmla="*/ 3102410 h 1781"/>
              <a:gd name="T64" fmla="*/ 220829 w 1077"/>
              <a:gd name="T65" fmla="*/ 3151281 h 1781"/>
              <a:gd name="T66" fmla="*/ 314953 w 1077"/>
              <a:gd name="T67" fmla="*/ 3082500 h 1781"/>
              <a:gd name="T68" fmla="*/ 291422 w 1077"/>
              <a:gd name="T69" fmla="*/ 2961227 h 1781"/>
              <a:gd name="T70" fmla="*/ 584654 w 1077"/>
              <a:gd name="T71" fmla="*/ 2342193 h 1781"/>
              <a:gd name="T72" fmla="*/ 696879 w 1077"/>
              <a:gd name="T73" fmla="*/ 2085167 h 1781"/>
              <a:gd name="T74" fmla="*/ 870646 w 1077"/>
              <a:gd name="T75" fmla="*/ 1706869 h 1781"/>
              <a:gd name="T76" fmla="*/ 1265242 w 1077"/>
              <a:gd name="T77" fmla="*/ 1591026 h 1781"/>
              <a:gd name="T78" fmla="*/ 1234471 w 1077"/>
              <a:gd name="T79" fmla="*/ 1766600 h 1781"/>
              <a:gd name="T80" fmla="*/ 1143967 w 1077"/>
              <a:gd name="T81" fmla="*/ 2065257 h 1781"/>
              <a:gd name="T82" fmla="*/ 1118626 w 1077"/>
              <a:gd name="T83" fmla="*/ 2217300 h 1781"/>
              <a:gd name="T84" fmla="*/ 1212750 w 1077"/>
              <a:gd name="T85" fmla="*/ 2296942 h 1781"/>
              <a:gd name="T86" fmla="*/ 1317734 w 1077"/>
              <a:gd name="T87" fmla="*/ 2305992 h 1781"/>
              <a:gd name="T88" fmla="*/ 1569334 w 1077"/>
              <a:gd name="T89" fmla="*/ 2219110 h 1781"/>
              <a:gd name="T90" fmla="*/ 1362986 w 1077"/>
              <a:gd name="T91" fmla="*/ 2134038 h 1781"/>
              <a:gd name="T92" fmla="*/ 1386517 w 1077"/>
              <a:gd name="T93" fmla="*/ 2135848 h 1781"/>
              <a:gd name="T94" fmla="*/ 1520462 w 1077"/>
              <a:gd name="T95" fmla="*/ 1563875 h 1781"/>
              <a:gd name="T96" fmla="*/ 943049 w 1077"/>
              <a:gd name="T97" fmla="*/ 1375631 h 1781"/>
              <a:gd name="T98" fmla="*/ 919518 w 1077"/>
              <a:gd name="T99" fmla="*/ 1370201 h 1781"/>
              <a:gd name="T100" fmla="*/ 970200 w 1077"/>
              <a:gd name="T101" fmla="*/ 1335810 h 1781"/>
              <a:gd name="T102" fmla="*/ 1098715 w 1077"/>
              <a:gd name="T103" fmla="*/ 924931 h 1781"/>
              <a:gd name="T104" fmla="*/ 1122246 w 1077"/>
              <a:gd name="T105" fmla="*/ 888730 h 1781"/>
              <a:gd name="T106" fmla="*/ 1294203 w 1077"/>
              <a:gd name="T107" fmla="*/ 957512 h 1781"/>
              <a:gd name="T108" fmla="*/ 1513222 w 1077"/>
              <a:gd name="T109" fmla="*/ 1024483 h 1781"/>
              <a:gd name="T110" fmla="*/ 1833605 w 1077"/>
              <a:gd name="T111" fmla="*/ 769267 h 1781"/>
              <a:gd name="T112" fmla="*/ 1811884 w 1077"/>
              <a:gd name="T113" fmla="*/ 725826 h 1781"/>
              <a:gd name="T114" fmla="*/ 1940400 w 1077"/>
              <a:gd name="T115" fmla="*/ 535772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63CF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a:sym typeface="Arial" panose="020B0604020202020204" pitchFamily="34" charset="0"/>
              </a:rPr>
              <a:t> </a:t>
            </a:r>
          </a:p>
        </p:txBody>
      </p:sp>
      <p:sp>
        <p:nvSpPr>
          <p:cNvPr id="36883" name="稻壳儿小白白(http://dwz.cn/Wu2UP)"/>
          <p:cNvSpPr>
            <a:spLocks noChangeArrowheads="1"/>
          </p:cNvSpPr>
          <p:nvPr/>
        </p:nvSpPr>
        <p:spPr bwMode="auto">
          <a:xfrm>
            <a:off x="6684963" y="830580"/>
            <a:ext cx="4503737"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600" dirty="0">
                <a:sym typeface="+mn-ea"/>
              </a:rPr>
              <a:t>如图所示，由于双因素方差分析法中行因素均大于列因素，因此反驳两个因素相关的假设，即HRTF和HMD之间没有显着的相互作用，并且每个因子的主要影响是统计学上显着的（p &lt;0.05）。</a:t>
            </a:r>
            <a:endParaRPr lang="zh-CN" altLang="zh-CN" sz="1600" dirty="0"/>
          </a:p>
          <a:p>
            <a:pPr marL="342900" indent="-342900">
              <a:buFontTx/>
              <a:buChar char="-"/>
            </a:pPr>
            <a:endParaRPr lang="zh-CN" altLang="zh-CN" sz="1600" dirty="0"/>
          </a:p>
          <a:p>
            <a:pPr marL="342900" indent="-342900">
              <a:buFontTx/>
              <a:buChar char="-"/>
            </a:pPr>
            <a:endParaRPr lang="zh-CN" altLang="zh-CN" sz="1600" dirty="0"/>
          </a:p>
          <a:p>
            <a:pPr marL="342900" indent="-342900">
              <a:buFontTx/>
              <a:buChar char="-"/>
            </a:pPr>
            <a:r>
              <a:rPr lang="zh-CN" altLang="zh-CN" sz="1600" dirty="0">
                <a:sym typeface="+mn-ea"/>
              </a:rPr>
              <a:t> 测试对象的心理声学响应，例如响度，烦恼，活动障碍和低下，与HRTF应用的那些有显着差异（p &lt;0.01）。在HRTF环境中，平均响度为0.73，烦恼为0.45，活动干扰为0.37。对于评估即将到来的道路交通噪音水平可以忍受的受试者，津贴限制低10％。此外，当使用HMD时，测试对象的心理声学响应显示出显着的差异（p &lt;0.05）。 </a:t>
            </a:r>
            <a:endParaRPr lang="zh-CN" altLang="zh-CN" sz="1600" dirty="0"/>
          </a:p>
          <a:p>
            <a:pPr marL="342900" indent="-342900">
              <a:buFontTx/>
              <a:buChar char="-"/>
            </a:pPr>
            <a:endParaRPr lang="zh-CN" altLang="zh-CN" sz="1600" dirty="0"/>
          </a:p>
          <a:p>
            <a:pPr marL="342900" indent="-342900">
              <a:buFontTx/>
              <a:buChar char="-"/>
            </a:pPr>
            <a:endParaRPr lang="zh-CN" altLang="zh-CN" sz="1600" dirty="0"/>
          </a:p>
          <a:p>
            <a:pPr marL="342900" indent="-342900">
              <a:buFontTx/>
              <a:buChar char="-"/>
            </a:pPr>
            <a:r>
              <a:rPr lang="zh-CN" altLang="zh-CN" sz="1600" dirty="0">
                <a:sym typeface="+mn-ea"/>
              </a:rPr>
              <a:t>因此，响度平均降低0.43，烦恼降低0.21，活动干扰降低0.21，容差高7％。 HRTF和HMD对主观反应的相对贡献平均分别为77％和23％，这表明测试对象 当他们评估VR环境中的道路交通噪声时，他们对HRTF更敏感。</a:t>
            </a:r>
            <a:endParaRPr lang="en-US" altLang="zh-CN" sz="1600">
              <a:solidFill>
                <a:srgbClr val="445469"/>
              </a:solidFill>
              <a:sym typeface="Arial" panose="020B0604020202020204" pitchFamily="34" charset="0"/>
            </a:endParaRPr>
          </a:p>
        </p:txBody>
      </p:sp>
      <p:grpSp>
        <p:nvGrpSpPr>
          <p:cNvPr id="36884" name="组合 26"/>
          <p:cNvGrpSpPr/>
          <p:nvPr/>
        </p:nvGrpSpPr>
        <p:grpSpPr bwMode="auto">
          <a:xfrm>
            <a:off x="244475" y="111125"/>
            <a:ext cx="7012305" cy="979804"/>
            <a:chOff x="0" y="0"/>
            <a:chExt cx="7012718" cy="980186"/>
          </a:xfrm>
        </p:grpSpPr>
        <p:grpSp>
          <p:nvGrpSpPr>
            <p:cNvPr id="36885" name="组合 29"/>
            <p:cNvGrpSpPr/>
            <p:nvPr/>
          </p:nvGrpSpPr>
          <p:grpSpPr bwMode="auto">
            <a:xfrm>
              <a:off x="0" y="0"/>
              <a:ext cx="611426" cy="611426"/>
              <a:chOff x="0" y="0"/>
              <a:chExt cx="3020798" cy="3020798"/>
            </a:xfrm>
          </p:grpSpPr>
          <p:pic>
            <p:nvPicPr>
              <p:cNvPr id="36886"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6888" name="文本框 30"/>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1</a:t>
              </a:r>
            </a:p>
          </p:txBody>
        </p:sp>
        <p:sp>
          <p:nvSpPr>
            <p:cNvPr id="36889" name="文本框 31"/>
            <p:cNvSpPr txBox="1">
              <a:spLocks noChangeArrowheads="1"/>
            </p:cNvSpPr>
            <p:nvPr/>
          </p:nvSpPr>
          <p:spPr bwMode="auto">
            <a:xfrm>
              <a:off x="680125" y="26680"/>
              <a:ext cx="6332593" cy="95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HRTF和HMD对主观评价的影响</a:t>
              </a:r>
            </a:p>
            <a:p>
              <a:pPr eaLnBrk="1" hangingPunct="1"/>
              <a:endParaRPr lang="zh-CN" altLang="en-US" sz="2800" b="1">
                <a:solidFill>
                  <a:srgbClr val="4B5E75"/>
                </a:solidFill>
                <a:cs typeface="Vrinda" panose="020B0502040204020203" pitchFamily="34" charset="0"/>
                <a:sym typeface="Arial" panose="020B0604020202020204" pitchFamily="34" charset="0"/>
              </a:endParaRPr>
            </a:p>
          </p:txBody>
        </p:sp>
      </p:gr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3509010" y="5544185"/>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altLang="zh-CN" sz="1400" b="1" dirty="0">
                <a:latin typeface="+mn-ea"/>
                <a:ea typeface="+mn-ea"/>
                <a:cs typeface="+mn-ea"/>
                <a:sym typeface="+mn-ea"/>
              </a:rPr>
              <a:t>表4列出了对空间参数和主观评价之间差异进行回归分析的结果。</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7398385" cy="979804"/>
            <a:chOff x="0" y="0"/>
            <a:chExt cx="7398821" cy="98018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20490" name="文本框 15"/>
            <p:cNvSpPr txBox="1">
              <a:spLocks noChangeArrowheads="1"/>
            </p:cNvSpPr>
            <p:nvPr/>
          </p:nvSpPr>
          <p:spPr bwMode="auto">
            <a:xfrm>
              <a:off x="680125" y="26680"/>
              <a:ext cx="6718696" cy="95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altLang="zh-CN" sz="2800" b="1" dirty="0">
                  <a:latin typeface="+mn-ea"/>
                  <a:ea typeface="+mn-ea"/>
                  <a:sym typeface="+mn-ea"/>
                </a:rPr>
                <a:t>空间属性</a:t>
              </a:r>
              <a:r>
                <a:rPr lang="zh-CN" sz="2800" b="1" dirty="0">
                  <a:latin typeface="+mn-ea"/>
                  <a:ea typeface="+mn-ea"/>
                  <a:sym typeface="+mn-ea"/>
                </a:rPr>
                <a:t>和空间参数</a:t>
              </a:r>
              <a:r>
                <a:rPr lang="zh-CN" altLang="zh-CN" sz="2800" b="1" dirty="0">
                  <a:sym typeface="+mn-ea"/>
                </a:rPr>
                <a:t>对主观评价的影响</a:t>
              </a:r>
            </a:p>
            <a:p>
              <a:pPr eaLnBrk="1" hangingPunct="1"/>
              <a:endParaRPr lang="zh-CN" sz="2800" b="1" dirty="0">
                <a:latin typeface="+mn-ea"/>
                <a:ea typeface="+mn-ea"/>
                <a:sym typeface="+mn-ea"/>
              </a:endParaRPr>
            </a:p>
          </p:txBody>
        </p:sp>
      </p:grpSp>
      <p:pic>
        <p:nvPicPr>
          <p:cNvPr id="10" name="图片 10" descr="1560173999(1)"/>
          <p:cNvPicPr>
            <a:picLocks noChangeAspect="1"/>
          </p:cNvPicPr>
          <p:nvPr/>
        </p:nvPicPr>
        <p:blipFill>
          <a:blip r:embed="rId4"/>
          <a:stretch>
            <a:fillRect/>
          </a:stretch>
        </p:blipFill>
        <p:spPr>
          <a:xfrm>
            <a:off x="831850" y="1002030"/>
            <a:ext cx="10180320" cy="1821815"/>
          </a:xfrm>
          <a:prstGeom prst="rect">
            <a:avLst/>
          </a:prstGeom>
        </p:spPr>
      </p:pic>
      <p:pic>
        <p:nvPicPr>
          <p:cNvPr id="4" name="图片 3"/>
          <p:cNvPicPr>
            <a:picLocks noChangeAspect="1"/>
          </p:cNvPicPr>
          <p:nvPr/>
        </p:nvPicPr>
        <p:blipFill>
          <a:blip r:embed="rId5"/>
          <a:stretch>
            <a:fillRect/>
          </a:stretch>
        </p:blipFill>
        <p:spPr>
          <a:xfrm>
            <a:off x="831850" y="3636645"/>
            <a:ext cx="10401300" cy="1818005"/>
          </a:xfrm>
          <a:prstGeom prst="rect">
            <a:avLst/>
          </a:prstGeom>
          <a:noFill/>
          <a:ln>
            <a:noFill/>
          </a:ln>
        </p:spPr>
      </p:pic>
      <p:sp>
        <p:nvSpPr>
          <p:cNvPr id="2" name="稻壳儿小白白(http://dwz.cn/Wu2UP)"/>
          <p:cNvSpPr txBox="1">
            <a:spLocks noChangeArrowheads="1"/>
          </p:cNvSpPr>
          <p:nvPr/>
        </p:nvSpPr>
        <p:spPr bwMode="auto">
          <a:xfrm>
            <a:off x="3703320" y="2948940"/>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altLang="zh-CN" sz="1400" b="1" dirty="0">
                <a:latin typeface="+mn-ea"/>
                <a:ea typeface="+mn-ea"/>
                <a:cs typeface="+mn-ea"/>
                <a:sym typeface="+mn-ea"/>
              </a:rPr>
              <a:t>表3中计算空间属性和主观评价结果之间的相关系数</a:t>
            </a:r>
            <a:endParaRPr lang="en-US" altLang="zh-CN" sz="1400" b="1">
              <a:solidFill>
                <a:srgbClr val="445469"/>
              </a:solidFill>
              <a:latin typeface="+mn-ea"/>
              <a:ea typeface="+mn-ea"/>
              <a:cs typeface="+mn-ea"/>
              <a:sym typeface="Arial" panose="020B0604020202020204" pitchFamily="34" charset="0"/>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稻壳儿小白白(http://dwz.cn/Wu2UP)"/>
          <p:cNvSpPr txBox="1">
            <a:spLocks noChangeArrowheads="1"/>
          </p:cNvSpPr>
          <p:nvPr/>
        </p:nvSpPr>
        <p:spPr bwMode="auto">
          <a:xfrm>
            <a:off x="3119755" y="5469255"/>
            <a:ext cx="82384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l"/>
            <a:r>
              <a:rPr lang="zh-CN" altLang="zh-CN" sz="1400" b="1" dirty="0">
                <a:latin typeface="+mn-ea"/>
                <a:ea typeface="+mn-ea"/>
                <a:cs typeface="+mn-ea"/>
                <a:sym typeface="+mn-ea"/>
              </a:rPr>
              <a:t>表</a:t>
            </a:r>
            <a:r>
              <a:rPr lang="en-US" altLang="zh-CN" sz="1400" b="1" dirty="0">
                <a:latin typeface="+mn-ea"/>
                <a:ea typeface="+mn-ea"/>
                <a:cs typeface="+mn-ea"/>
                <a:sym typeface="+mn-ea"/>
              </a:rPr>
              <a:t>5</a:t>
            </a:r>
            <a:r>
              <a:rPr lang="zh-CN" altLang="zh-CN" sz="1400" b="1" dirty="0">
                <a:latin typeface="+mn-ea"/>
                <a:ea typeface="+mn-ea"/>
                <a:cs typeface="+mn-ea"/>
                <a:sym typeface="+mn-ea"/>
              </a:rPr>
              <a:t>为使用双向方差分析法得到的</a:t>
            </a:r>
            <a:r>
              <a:rPr lang="en-US" altLang="zh-CN" sz="1400" b="1" dirty="0">
                <a:latin typeface="+mn-ea"/>
                <a:ea typeface="+mn-ea"/>
                <a:cs typeface="+mn-ea"/>
                <a:sym typeface="+mn-ea"/>
              </a:rPr>
              <a:t>HRTF</a:t>
            </a:r>
            <a:r>
              <a:rPr lang="zh-CN" altLang="zh-CN" sz="1400" b="1" dirty="0">
                <a:latin typeface="+mn-ea"/>
                <a:ea typeface="+mn-ea"/>
                <a:cs typeface="+mn-ea"/>
                <a:sym typeface="+mn-ea"/>
              </a:rPr>
              <a:t>和</a:t>
            </a:r>
            <a:r>
              <a:rPr lang="en-US" altLang="zh-CN" sz="1400" b="1" dirty="0">
                <a:latin typeface="+mn-ea"/>
                <a:ea typeface="+mn-ea"/>
                <a:cs typeface="+mn-ea"/>
                <a:sym typeface="+mn-ea"/>
              </a:rPr>
              <a:t>HMD</a:t>
            </a:r>
            <a:r>
              <a:rPr lang="zh-CN" altLang="zh-CN" sz="1400" b="1" dirty="0">
                <a:latin typeface="+mn-ea"/>
                <a:ea typeface="+mn-ea"/>
                <a:cs typeface="+mn-ea"/>
                <a:sym typeface="+mn-ea"/>
              </a:rPr>
              <a:t>对空间属性的影响的结果</a:t>
            </a:r>
            <a:endParaRPr lang="en-US" altLang="zh-CN" sz="1400" b="1">
              <a:solidFill>
                <a:srgbClr val="445469"/>
              </a:solidFill>
              <a:latin typeface="+mn-ea"/>
              <a:ea typeface="+mn-ea"/>
              <a:cs typeface="+mn-ea"/>
              <a:sym typeface="Arial" panose="020B0604020202020204" pitchFamily="34" charset="0"/>
            </a:endParaRPr>
          </a:p>
        </p:txBody>
      </p:sp>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3</a:t>
              </a: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HRTF和HMD对空间属性的影响</a:t>
              </a:r>
            </a:p>
          </p:txBody>
        </p:sp>
      </p:grpSp>
      <p:pic>
        <p:nvPicPr>
          <p:cNvPr id="6" name="内容占位符 5" descr="https://img-blog.csdnimg.cn/20190314223416535.png?x-oss-process=image/watermark,type_ZmFuZ3poZW5naGVpdGk,shadow_10,text_aHR0cHM6Ly9ibG9nLmNzZG4ubmV0L2NhdF94aW5n,size_16,color_FFFFFF,t_70"/>
          <p:cNvPicPr>
            <a:picLocks noGr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710" y="996211"/>
            <a:ext cx="10388849" cy="4155541"/>
          </a:xfrm>
          <a:prstGeom prst="rect">
            <a:avLst/>
          </a:prstGeom>
          <a:noFill/>
          <a:ln>
            <a:noFill/>
          </a:ln>
        </p:spPr>
      </p:pic>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稻壳儿小白白(http://dwz.cn/Wu2UP)"/>
          <p:cNvSpPr>
            <a:spLocks noChangeArrowheads="1"/>
          </p:cNvSpPr>
          <p:nvPr/>
        </p:nvSpPr>
        <p:spPr bwMode="auto">
          <a:xfrm>
            <a:off x="5699125" y="4451350"/>
            <a:ext cx="774700" cy="390525"/>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39" name="稻壳儿小白白(http://dwz.cn/Wu2UP)"/>
          <p:cNvSpPr>
            <a:spLocks noChangeArrowheads="1"/>
          </p:cNvSpPr>
          <p:nvPr/>
        </p:nvSpPr>
        <p:spPr bwMode="auto">
          <a:xfrm>
            <a:off x="4468813" y="3832225"/>
            <a:ext cx="3246437" cy="1631950"/>
          </a:xfrm>
          <a:prstGeom prst="ellipse">
            <a:avLst/>
          </a:prstGeom>
          <a:noFill/>
          <a:ln w="12700" cmpd="sng">
            <a:solidFill>
              <a:srgbClr val="63CFF6"/>
            </a:solidFill>
            <a:prstDash val="lg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0" name="稻壳儿小白白(http://dwz.cn/Wu2UP)"/>
          <p:cNvSpPr>
            <a:spLocks noChangeArrowheads="1"/>
          </p:cNvSpPr>
          <p:nvPr/>
        </p:nvSpPr>
        <p:spPr bwMode="auto">
          <a:xfrm>
            <a:off x="4406900" y="4611688"/>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1" name="稻壳儿小白白(http://dwz.cn/Wu2UP)"/>
          <p:cNvSpPr>
            <a:spLocks noChangeArrowheads="1"/>
          </p:cNvSpPr>
          <p:nvPr/>
        </p:nvSpPr>
        <p:spPr bwMode="auto">
          <a:xfrm>
            <a:off x="7654925" y="4611688"/>
            <a:ext cx="134938"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2" name="稻壳儿小白白(http://dwz.cn/Wu2UP)"/>
          <p:cNvSpPr>
            <a:spLocks noChangeArrowheads="1"/>
          </p:cNvSpPr>
          <p:nvPr/>
        </p:nvSpPr>
        <p:spPr bwMode="auto">
          <a:xfrm>
            <a:off x="6837363" y="3903663"/>
            <a:ext cx="134937"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3" name="稻壳儿小白白(http://dwz.cn/Wu2UP)"/>
          <p:cNvSpPr>
            <a:spLocks noChangeArrowheads="1"/>
          </p:cNvSpPr>
          <p:nvPr/>
        </p:nvSpPr>
        <p:spPr bwMode="auto">
          <a:xfrm>
            <a:off x="5226050" y="3903663"/>
            <a:ext cx="136525" cy="777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4" name="稻壳儿小白白(http://dwz.cn/Wu2UP)"/>
          <p:cNvSpPr>
            <a:spLocks noChangeArrowheads="1"/>
          </p:cNvSpPr>
          <p:nvPr/>
        </p:nvSpPr>
        <p:spPr bwMode="auto">
          <a:xfrm>
            <a:off x="6837363" y="5321300"/>
            <a:ext cx="134937"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5" name="稻壳儿小白白(http://dwz.cn/Wu2UP)"/>
          <p:cNvSpPr>
            <a:spLocks noChangeArrowheads="1"/>
          </p:cNvSpPr>
          <p:nvPr/>
        </p:nvSpPr>
        <p:spPr bwMode="auto">
          <a:xfrm>
            <a:off x="5226050" y="5321300"/>
            <a:ext cx="136525" cy="777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sym typeface="Arial" panose="020B0604020202020204" pitchFamily="34" charset="0"/>
            </a:endParaRPr>
          </a:p>
        </p:txBody>
      </p:sp>
      <p:sp>
        <p:nvSpPr>
          <p:cNvPr id="39946" name="稻壳儿小白白(http://dwz.cn/Wu2UP)"/>
          <p:cNvSpPr>
            <a:spLocks noChangeArrowheads="1"/>
          </p:cNvSpPr>
          <p:nvPr/>
        </p:nvSpPr>
        <p:spPr bwMode="auto">
          <a:xfrm flipH="1">
            <a:off x="3244216" y="3233738"/>
            <a:ext cx="549275" cy="54768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sym typeface="Arial" panose="020B0604020202020204" pitchFamily="34" charset="0"/>
            </a:endParaRPr>
          </a:p>
        </p:txBody>
      </p:sp>
      <p:sp>
        <p:nvSpPr>
          <p:cNvPr id="39947" name="稻壳儿小白白(http://dwz.cn/Wu2UP)"/>
          <p:cNvSpPr>
            <a:spLocks noEditPoints="1"/>
          </p:cNvSpPr>
          <p:nvPr/>
        </p:nvSpPr>
        <p:spPr bwMode="auto">
          <a:xfrm>
            <a:off x="3334703" y="3359151"/>
            <a:ext cx="377825" cy="29686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0" name="稻壳儿小白白(http://dwz.cn/Wu2UP)"/>
          <p:cNvSpPr>
            <a:spLocks noChangeArrowheads="1"/>
          </p:cNvSpPr>
          <p:nvPr/>
        </p:nvSpPr>
        <p:spPr bwMode="auto">
          <a:xfrm>
            <a:off x="8413750" y="3249436"/>
            <a:ext cx="549275" cy="5476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sym typeface="Arial" panose="020B0604020202020204" pitchFamily="34" charset="0"/>
            </a:endParaRPr>
          </a:p>
        </p:txBody>
      </p:sp>
      <p:sp>
        <p:nvSpPr>
          <p:cNvPr id="39951" name="稻壳儿小白白(http://dwz.cn/Wu2UP)"/>
          <p:cNvSpPr/>
          <p:nvPr/>
        </p:nvSpPr>
        <p:spPr bwMode="auto">
          <a:xfrm>
            <a:off x="8556625" y="3433586"/>
            <a:ext cx="254000" cy="228600"/>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52" name="稻壳儿小白白(http://dwz.cn/Wu2UP)"/>
          <p:cNvSpPr/>
          <p:nvPr/>
        </p:nvSpPr>
        <p:spPr bwMode="auto">
          <a:xfrm>
            <a:off x="8489950" y="3336748"/>
            <a:ext cx="387350" cy="193675"/>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9955"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稻壳儿小白白(http://dwz.cn/Wu2UP)"/>
          <p:cNvSpPr/>
          <p:nvPr/>
        </p:nvSpPr>
        <p:spPr bwMode="auto">
          <a:xfrm>
            <a:off x="5122863" y="4935538"/>
            <a:ext cx="414337" cy="414337"/>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3" name="稻壳儿小白白(http://dwz.cn/Wu2UP)"/>
          <p:cNvSpPr txBox="1">
            <a:spLocks noChangeArrowheads="1"/>
          </p:cNvSpPr>
          <p:nvPr/>
        </p:nvSpPr>
        <p:spPr bwMode="auto">
          <a:xfrm>
            <a:off x="460375" y="2484755"/>
            <a:ext cx="262953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400" dirty="0">
                <a:latin typeface="+mn-ea"/>
                <a:ea typeface="+mn-ea"/>
                <a:cs typeface="+mn-ea"/>
                <a:sym typeface="+mn-ea"/>
              </a:rPr>
              <a:t>我们可以看出，在宽度和沉浸感上，</a:t>
            </a:r>
            <a:r>
              <a:rPr lang="en-US" altLang="zh-CN" sz="1400" dirty="0">
                <a:latin typeface="+mn-ea"/>
                <a:ea typeface="+mn-ea"/>
                <a:cs typeface="+mn-ea"/>
                <a:sym typeface="+mn-ea"/>
              </a:rPr>
              <a:t>HRTF</a:t>
            </a:r>
            <a:r>
              <a:rPr lang="zh-CN" altLang="zh-CN" sz="1400" dirty="0">
                <a:latin typeface="+mn-ea"/>
                <a:ea typeface="+mn-ea"/>
                <a:cs typeface="+mn-ea"/>
                <a:sym typeface="+mn-ea"/>
              </a:rPr>
              <a:t>和</a:t>
            </a:r>
            <a:r>
              <a:rPr lang="en-US" altLang="zh-CN" sz="1400" dirty="0">
                <a:latin typeface="+mn-ea"/>
                <a:ea typeface="+mn-ea"/>
                <a:cs typeface="+mn-ea"/>
                <a:sym typeface="+mn-ea"/>
              </a:rPr>
              <a:t>HDM</a:t>
            </a:r>
            <a:r>
              <a:rPr lang="zh-CN" altLang="zh-CN" sz="1400" dirty="0">
                <a:latin typeface="+mn-ea"/>
                <a:ea typeface="+mn-ea"/>
                <a:cs typeface="+mn-ea"/>
                <a:sym typeface="+mn-ea"/>
              </a:rPr>
              <a:t>的组合没有显著的相互作用。在</a:t>
            </a:r>
            <a:r>
              <a:rPr lang="en-US" altLang="zh-CN" sz="1400" dirty="0">
                <a:latin typeface="+mn-ea"/>
                <a:ea typeface="+mn-ea"/>
                <a:cs typeface="+mn-ea"/>
                <a:sym typeface="+mn-ea"/>
              </a:rPr>
              <a:t>HRTF</a:t>
            </a:r>
            <a:r>
              <a:rPr lang="zh-CN" altLang="zh-CN" sz="1400" dirty="0">
                <a:latin typeface="+mn-ea"/>
                <a:ea typeface="+mn-ea"/>
                <a:cs typeface="+mn-ea"/>
                <a:sym typeface="+mn-ea"/>
              </a:rPr>
              <a:t>环境中沉浸感、真实感和客观感的效果更好，在</a:t>
            </a:r>
            <a:r>
              <a:rPr lang="en-US" altLang="zh-CN" sz="1400" dirty="0">
                <a:latin typeface="+mn-ea"/>
                <a:ea typeface="+mn-ea"/>
                <a:cs typeface="+mn-ea"/>
                <a:sym typeface="+mn-ea"/>
              </a:rPr>
              <a:t>HMD</a:t>
            </a:r>
            <a:r>
              <a:rPr lang="zh-CN" altLang="zh-CN" sz="1400" dirty="0">
                <a:latin typeface="+mn-ea"/>
                <a:ea typeface="+mn-ea"/>
                <a:cs typeface="+mn-ea"/>
                <a:sym typeface="+mn-ea"/>
              </a:rPr>
              <a:t>环境中沉浸感和真实感效果更好。特别是，在空间环境的属性中，沉浸感和真实感受</a:t>
            </a:r>
            <a:r>
              <a:rPr lang="en-US" altLang="zh-CN" sz="1400" dirty="0">
                <a:latin typeface="+mn-ea"/>
                <a:ea typeface="+mn-ea"/>
                <a:cs typeface="+mn-ea"/>
                <a:sym typeface="+mn-ea"/>
              </a:rPr>
              <a:t>HMD</a:t>
            </a:r>
            <a:r>
              <a:rPr lang="zh-CN" altLang="zh-CN" sz="1400" dirty="0">
                <a:latin typeface="+mn-ea"/>
                <a:ea typeface="+mn-ea"/>
                <a:cs typeface="+mn-ea"/>
                <a:sym typeface="+mn-ea"/>
              </a:rPr>
              <a:t>的影响很大，这一点与声源识别结果不同。这一发现表明，人类更依赖室内环境中的视觉信息，而不是从外部进入的道路交通噪声的变化特征</a:t>
            </a:r>
            <a:r>
              <a:rPr lang="zh-CN" altLang="en-US" sz="1400" dirty="0">
                <a:latin typeface="+mn-ea"/>
                <a:ea typeface="+mn-ea"/>
                <a:cs typeface="+mn-ea"/>
                <a:sym typeface="+mn-ea"/>
              </a:rPr>
              <a:t>。</a:t>
            </a:r>
          </a:p>
        </p:txBody>
      </p:sp>
      <p:sp>
        <p:nvSpPr>
          <p:cNvPr id="39971" name="稻壳儿小白白(http://dwz.cn/Wu2UP)"/>
          <p:cNvSpPr txBox="1">
            <a:spLocks noChangeArrowheads="1"/>
          </p:cNvSpPr>
          <p:nvPr/>
        </p:nvSpPr>
        <p:spPr bwMode="auto">
          <a:xfrm>
            <a:off x="9130506" y="2842718"/>
            <a:ext cx="2020887"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buFontTx/>
              <a:buChar char="-"/>
            </a:pPr>
            <a:r>
              <a:rPr lang="zh-CN" altLang="zh-CN" sz="1200" dirty="0">
                <a:sym typeface="+mn-ea"/>
              </a:rPr>
              <a:t>这些结果表明，</a:t>
            </a:r>
            <a:r>
              <a:rPr lang="en-US" altLang="zh-CN" sz="1200" dirty="0">
                <a:sym typeface="+mn-ea"/>
              </a:rPr>
              <a:t>HRTF</a:t>
            </a:r>
            <a:r>
              <a:rPr lang="zh-CN" altLang="zh-CN" sz="1200" dirty="0">
                <a:sym typeface="+mn-ea"/>
              </a:rPr>
              <a:t>对噪声方向和宽度的识别有显著贡献。此外，尽管</a:t>
            </a:r>
            <a:r>
              <a:rPr lang="en-US" altLang="zh-CN" sz="1200" dirty="0">
                <a:sym typeface="+mn-ea"/>
              </a:rPr>
              <a:t>HMD</a:t>
            </a:r>
            <a:r>
              <a:rPr lang="zh-CN" altLang="zh-CN" sz="1200" dirty="0">
                <a:sym typeface="+mn-ea"/>
              </a:rPr>
              <a:t>对人类对噪声的识别有一定的视觉影响，但这种影响受到道路交通噪声本身特性的强烈影响，而道路交通噪声本身特性通过实施虚拟现实环境得到了增</a:t>
            </a:r>
            <a:r>
              <a:rPr lang="zh-CN" altLang="en-US" sz="1200" dirty="0">
                <a:sym typeface="+mn-ea"/>
              </a:rPr>
              <a:t>强</a:t>
            </a:r>
            <a:endParaRPr lang="en-US" altLang="zh-CN" sz="1200" dirty="0"/>
          </a:p>
        </p:txBody>
      </p:sp>
      <p:grpSp>
        <p:nvGrpSpPr>
          <p:cNvPr id="39974" name="组合 51"/>
          <p:cNvGrpSpPr/>
          <p:nvPr/>
        </p:nvGrpSpPr>
        <p:grpSpPr bwMode="auto">
          <a:xfrm>
            <a:off x="244475" y="111125"/>
            <a:ext cx="4162424" cy="611188"/>
            <a:chOff x="0" y="0"/>
            <a:chExt cx="4162669" cy="611426"/>
          </a:xfrm>
        </p:grpSpPr>
        <p:grpSp>
          <p:nvGrpSpPr>
            <p:cNvPr id="39975" name="组合 52"/>
            <p:cNvGrpSpPr/>
            <p:nvPr/>
          </p:nvGrpSpPr>
          <p:grpSpPr bwMode="auto">
            <a:xfrm>
              <a:off x="0" y="0"/>
              <a:ext cx="611426" cy="611426"/>
              <a:chOff x="0" y="0"/>
              <a:chExt cx="3020798" cy="3020798"/>
            </a:xfrm>
          </p:grpSpPr>
          <p:pic>
            <p:nvPicPr>
              <p:cNvPr id="39976"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9978" name="文本框 53"/>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b="1" dirty="0">
                <a:solidFill>
                  <a:schemeClr val="bg1"/>
                </a:solidFill>
                <a:cs typeface="Vrinda" panose="020B0502040204020203" pitchFamily="34" charset="0"/>
                <a:sym typeface="Arial" panose="020B0604020202020204" pitchFamily="34" charset="0"/>
              </a:endParaRPr>
            </a:p>
          </p:txBody>
        </p:sp>
        <p:sp>
          <p:nvSpPr>
            <p:cNvPr id="39979" name="文本框 54"/>
            <p:cNvSpPr txBox="1">
              <a:spLocks noChangeArrowheads="1"/>
            </p:cNvSpPr>
            <p:nvPr/>
          </p:nvSpPr>
          <p:spPr bwMode="auto">
            <a:xfrm>
              <a:off x="679913" y="26637"/>
              <a:ext cx="3482756"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深入分析</a:t>
              </a:r>
            </a:p>
          </p:txBody>
        </p:sp>
      </p:grpSp>
      <p:sp>
        <p:nvSpPr>
          <p:cNvPr id="44" name="文本框 59"/>
          <p:cNvSpPr txBox="1">
            <a:spLocks noChangeArrowheads="1"/>
          </p:cNvSpPr>
          <p:nvPr/>
        </p:nvSpPr>
        <p:spPr bwMode="auto">
          <a:xfrm>
            <a:off x="200987" y="212628"/>
            <a:ext cx="7233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algn="ctr" eaLnBrk="1" hangingPunct="1"/>
            <a:r>
              <a:rPr lang="en-US" sz="2400" b="1" dirty="0">
                <a:solidFill>
                  <a:schemeClr val="bg1"/>
                </a:solidFill>
                <a:cs typeface="Vrinda" panose="020B0502040204020203" pitchFamily="34" charset="0"/>
                <a:sym typeface="Arial" panose="020B0604020202020204" pitchFamily="34" charset="0"/>
              </a:rPr>
              <a:t>3.1</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5" name="组合 12"/>
          <p:cNvGrpSpPr/>
          <p:nvPr/>
        </p:nvGrpSpPr>
        <p:grpSpPr bwMode="auto">
          <a:xfrm>
            <a:off x="244475" y="111125"/>
            <a:ext cx="6861810" cy="611188"/>
            <a:chOff x="0" y="0"/>
            <a:chExt cx="6862214" cy="611426"/>
          </a:xfrm>
        </p:grpSpPr>
        <p:grpSp>
          <p:nvGrpSpPr>
            <p:cNvPr id="20486" name="组合 13"/>
            <p:cNvGrpSpPr/>
            <p:nvPr/>
          </p:nvGrpSpPr>
          <p:grpSpPr bwMode="auto">
            <a:xfrm>
              <a:off x="0" y="0"/>
              <a:ext cx="611426" cy="611426"/>
              <a:chOff x="0" y="0"/>
              <a:chExt cx="3020798" cy="3020798"/>
            </a:xfrm>
          </p:grpSpPr>
          <p:pic>
            <p:nvPicPr>
              <p:cNvPr id="20487"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20489" name="文本框 14"/>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4</a:t>
              </a:r>
            </a:p>
          </p:txBody>
        </p:sp>
        <p:sp>
          <p:nvSpPr>
            <p:cNvPr id="20490" name="文本框 15"/>
            <p:cNvSpPr txBox="1">
              <a:spLocks noChangeArrowheads="1"/>
            </p:cNvSpPr>
            <p:nvPr/>
          </p:nvSpPr>
          <p:spPr bwMode="auto">
            <a:xfrm>
              <a:off x="680125" y="26680"/>
              <a:ext cx="6182089"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2800" b="1" dirty="0">
                  <a:sym typeface="+mn-ea"/>
                </a:rPr>
                <a:t>HRTF和HMD的相互作用</a:t>
              </a:r>
            </a:p>
          </p:txBody>
        </p:sp>
      </p:grpSp>
      <p:pic>
        <p:nvPicPr>
          <p:cNvPr id="5" name="图片 4" descr="å¨è¿éæå¥å¾çæè¿°"/>
          <p:cNvPicPr/>
          <p:nvPr/>
        </p:nvPicPr>
        <p:blipFill>
          <a:blip r:embed="rId4">
            <a:extLst>
              <a:ext uri="{28A0092B-C50C-407E-A947-70E740481C1C}">
                <a14:useLocalDpi xmlns:a14="http://schemas.microsoft.com/office/drawing/2010/main" val="0"/>
              </a:ext>
            </a:extLst>
          </a:blip>
          <a:srcRect/>
          <a:stretch>
            <a:fillRect/>
          </a:stretch>
        </p:blipFill>
        <p:spPr bwMode="auto">
          <a:xfrm>
            <a:off x="924828" y="904404"/>
            <a:ext cx="5274310" cy="5490210"/>
          </a:xfrm>
          <a:prstGeom prst="rect">
            <a:avLst/>
          </a:prstGeom>
          <a:noFill/>
          <a:ln>
            <a:noFill/>
          </a:ln>
        </p:spPr>
      </p:pic>
      <p:sp>
        <p:nvSpPr>
          <p:cNvPr id="2" name="文本框 1"/>
          <p:cNvSpPr txBox="1"/>
          <p:nvPr/>
        </p:nvSpPr>
        <p:spPr>
          <a:xfrm>
            <a:off x="6780530" y="1803400"/>
            <a:ext cx="4166235" cy="3692525"/>
          </a:xfrm>
          <a:prstGeom prst="rect">
            <a:avLst/>
          </a:prstGeom>
          <a:noFill/>
        </p:spPr>
        <p:txBody>
          <a:bodyPr wrap="square" rtlCol="0" anchor="t">
            <a:spAutoFit/>
          </a:bodyPr>
          <a:lstStyle/>
          <a:p>
            <a:pPr marL="342900" indent="-342900">
              <a:buFontTx/>
              <a:buChar char="-"/>
            </a:pPr>
            <a:r>
              <a:rPr lang="zh-CN" altLang="zh-CN" dirty="0">
                <a:latin typeface="+mn-ea"/>
                <a:ea typeface="+mn-ea"/>
                <a:cs typeface="+mn-ea"/>
                <a:sym typeface="+mn-ea"/>
              </a:rPr>
              <a:t>正如方向和真实感评价结果所表明的那样，由于</a:t>
            </a:r>
            <a:r>
              <a:rPr lang="en-US" altLang="zh-CN" dirty="0">
                <a:latin typeface="+mn-ea"/>
                <a:ea typeface="+mn-ea"/>
                <a:cs typeface="+mn-ea"/>
                <a:sym typeface="+mn-ea"/>
              </a:rPr>
              <a:t>HRTF</a:t>
            </a:r>
            <a:r>
              <a:rPr lang="zh-CN" altLang="zh-CN" dirty="0">
                <a:latin typeface="+mn-ea"/>
                <a:ea typeface="+mn-ea"/>
                <a:cs typeface="+mn-ea"/>
                <a:sym typeface="+mn-ea"/>
              </a:rPr>
              <a:t>和</a:t>
            </a:r>
            <a:r>
              <a:rPr lang="en-US" altLang="zh-CN" dirty="0">
                <a:latin typeface="+mn-ea"/>
                <a:ea typeface="+mn-ea"/>
                <a:cs typeface="+mn-ea"/>
                <a:sym typeface="+mn-ea"/>
              </a:rPr>
              <a:t>HMD</a:t>
            </a:r>
            <a:r>
              <a:rPr lang="zh-CN" altLang="zh-CN" dirty="0">
                <a:latin typeface="+mn-ea"/>
                <a:ea typeface="+mn-ea"/>
                <a:cs typeface="+mn-ea"/>
                <a:sym typeface="+mn-ea"/>
              </a:rPr>
              <a:t>相互作用，</a:t>
            </a:r>
            <a:r>
              <a:rPr lang="zh-CN" altLang="en-US" dirty="0">
                <a:latin typeface="+mn-ea"/>
                <a:ea typeface="+mn-ea"/>
                <a:cs typeface="+mn-ea"/>
                <a:sym typeface="+mn-ea"/>
              </a:rPr>
              <a:t>为了</a:t>
            </a:r>
            <a:r>
              <a:rPr lang="zh-CN" altLang="zh-CN" dirty="0">
                <a:latin typeface="+mn-ea"/>
                <a:ea typeface="+mn-ea"/>
                <a:cs typeface="+mn-ea"/>
                <a:sym typeface="+mn-ea"/>
              </a:rPr>
              <a:t>表征它们，对每个变量的基本主要影响进行了分析，结果如表</a:t>
            </a:r>
            <a:r>
              <a:rPr lang="en-US" altLang="zh-CN" dirty="0">
                <a:latin typeface="+mn-ea"/>
                <a:ea typeface="+mn-ea"/>
                <a:cs typeface="+mn-ea"/>
                <a:sym typeface="+mn-ea"/>
              </a:rPr>
              <a:t>6</a:t>
            </a:r>
            <a:r>
              <a:rPr lang="zh-CN" altLang="zh-CN" dirty="0">
                <a:latin typeface="+mn-ea"/>
                <a:ea typeface="+mn-ea"/>
                <a:cs typeface="+mn-ea"/>
                <a:sym typeface="+mn-ea"/>
              </a:rPr>
              <a:t>所示。</a:t>
            </a:r>
            <a:endParaRPr lang="en-US" altLang="zh-CN" dirty="0">
              <a:latin typeface="+mn-ea"/>
              <a:ea typeface="+mn-ea"/>
              <a:cs typeface="+mn-ea"/>
            </a:endParaRPr>
          </a:p>
          <a:p>
            <a:pPr marL="342900" indent="-342900">
              <a:buFontTx/>
              <a:buChar char="-"/>
            </a:pPr>
            <a:endParaRPr lang="en-US" altLang="zh-CN" dirty="0">
              <a:latin typeface="+mn-ea"/>
              <a:ea typeface="+mn-ea"/>
              <a:cs typeface="+mn-ea"/>
            </a:endParaRPr>
          </a:p>
          <a:p>
            <a:pPr marL="342900" indent="-342900">
              <a:buFontTx/>
              <a:buChar char="-"/>
            </a:pPr>
            <a:r>
              <a:rPr lang="zh-CN" altLang="zh-CN" dirty="0">
                <a:latin typeface="+mn-ea"/>
                <a:ea typeface="+mn-ea"/>
                <a:cs typeface="+mn-ea"/>
                <a:sym typeface="+mn-ea"/>
              </a:rPr>
              <a:t>在方向分析结果中，</a:t>
            </a:r>
            <a:r>
              <a:rPr lang="en-US" altLang="zh-CN" dirty="0">
                <a:latin typeface="+mn-ea"/>
                <a:ea typeface="+mn-ea"/>
                <a:cs typeface="+mn-ea"/>
                <a:sym typeface="+mn-ea"/>
              </a:rPr>
              <a:t>HRTF</a:t>
            </a:r>
            <a:r>
              <a:rPr lang="zh-CN" altLang="zh-CN" dirty="0">
                <a:latin typeface="+mn-ea"/>
                <a:ea typeface="+mn-ea"/>
                <a:cs typeface="+mn-ea"/>
                <a:sym typeface="+mn-ea"/>
              </a:rPr>
              <a:t>的影响显著。因此，在视觉上应用</a:t>
            </a:r>
            <a:r>
              <a:rPr lang="en-US" altLang="zh-CN" dirty="0">
                <a:latin typeface="+mn-ea"/>
                <a:ea typeface="+mn-ea"/>
                <a:cs typeface="+mn-ea"/>
                <a:sym typeface="+mn-ea"/>
              </a:rPr>
              <a:t>HRTF</a:t>
            </a:r>
            <a:r>
              <a:rPr lang="zh-CN" altLang="zh-CN" dirty="0">
                <a:latin typeface="+mn-ea"/>
                <a:ea typeface="+mn-ea"/>
                <a:cs typeface="+mn-ea"/>
                <a:sym typeface="+mn-ea"/>
              </a:rPr>
              <a:t>前后几乎没有差别。当</a:t>
            </a:r>
            <a:r>
              <a:rPr lang="en-US" altLang="zh-CN" dirty="0">
                <a:latin typeface="+mn-ea"/>
                <a:ea typeface="+mn-ea"/>
                <a:cs typeface="+mn-ea"/>
                <a:sym typeface="+mn-ea"/>
              </a:rPr>
              <a:t>HRTF</a:t>
            </a:r>
            <a:r>
              <a:rPr lang="zh-CN" altLang="zh-CN" dirty="0">
                <a:latin typeface="+mn-ea"/>
                <a:ea typeface="+mn-ea"/>
                <a:cs typeface="+mn-ea"/>
                <a:sym typeface="+mn-ea"/>
              </a:rPr>
              <a:t>和</a:t>
            </a:r>
            <a:r>
              <a:rPr lang="en-US" altLang="zh-CN" dirty="0">
                <a:latin typeface="+mn-ea"/>
                <a:ea typeface="+mn-ea"/>
                <a:cs typeface="+mn-ea"/>
                <a:sym typeface="+mn-ea"/>
              </a:rPr>
              <a:t>HMD</a:t>
            </a:r>
            <a:r>
              <a:rPr lang="zh-CN" altLang="zh-CN" dirty="0">
                <a:latin typeface="+mn-ea"/>
                <a:ea typeface="+mn-ea"/>
                <a:cs typeface="+mn-ea"/>
                <a:sym typeface="+mn-ea"/>
              </a:rPr>
              <a:t>分别应用时，真实感发生显著变化，即使排除了交互作用的影响，各因素的影响也具有统计学意义。</a:t>
            </a:r>
            <a:endParaRPr lang="zh-CN" altLang="zh-CN" dirty="0">
              <a:latin typeface="+mn-ea"/>
              <a:ea typeface="+mn-ea"/>
              <a:cs typeface="+mn-ea"/>
            </a:endParaRPr>
          </a:p>
          <a:p>
            <a:pPr marL="342900" indent="-342900">
              <a:buFontTx/>
              <a:buChar char="-"/>
            </a:pPr>
            <a:endParaRPr lang="zh-CN" altLang="en-US">
              <a:latin typeface="+mn-ea"/>
              <a:ea typeface="+mn-ea"/>
              <a:cs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13" name="组合 152"/>
          <p:cNvGrpSpPr/>
          <p:nvPr/>
        </p:nvGrpSpPr>
        <p:grpSpPr bwMode="auto">
          <a:xfrm>
            <a:off x="-79336" y="155086"/>
            <a:ext cx="9756714" cy="734485"/>
            <a:chOff x="-244695" y="0"/>
            <a:chExt cx="9757288" cy="734771"/>
          </a:xfrm>
        </p:grpSpPr>
        <p:grpSp>
          <p:nvGrpSpPr>
            <p:cNvPr id="55314" name="组合 153"/>
            <p:cNvGrpSpPr/>
            <p:nvPr/>
          </p:nvGrpSpPr>
          <p:grpSpPr bwMode="auto">
            <a:xfrm>
              <a:off x="0" y="0"/>
              <a:ext cx="611426" cy="611426"/>
              <a:chOff x="0" y="0"/>
              <a:chExt cx="3020798" cy="3020798"/>
            </a:xfrm>
          </p:grpSpPr>
          <p:pic>
            <p:nvPicPr>
              <p:cNvPr id="55315" name="Picture 25@|13FFC:16777215|FBC:16777215|LFC:16777215|LBC:1677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55317" name="文本框 158"/>
            <p:cNvSpPr txBox="1">
              <a:spLocks noChangeArrowheads="1"/>
            </p:cNvSpPr>
            <p:nvPr/>
          </p:nvSpPr>
          <p:spPr bwMode="auto">
            <a:xfrm>
              <a:off x="-244695" y="74790"/>
              <a:ext cx="1098647" cy="46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cs typeface="Vrinda" panose="020B0502040204020203" pitchFamily="34" charset="0"/>
                  <a:sym typeface="Arial" panose="020B0604020202020204" pitchFamily="34" charset="0"/>
                </a:rPr>
                <a:t>2.1</a:t>
              </a:r>
              <a:endParaRPr lang="zh-CN" altLang="en-US" sz="2400" b="1" dirty="0">
                <a:solidFill>
                  <a:schemeClr val="bg1"/>
                </a:solidFill>
                <a:cs typeface="Vrinda" panose="020B0502040204020203" pitchFamily="34" charset="0"/>
                <a:sym typeface="Arial" panose="020B0604020202020204" pitchFamily="34" charset="0"/>
              </a:endParaRPr>
            </a:p>
          </p:txBody>
        </p:sp>
        <p:sp>
          <p:nvSpPr>
            <p:cNvPr id="55318" name="文本框 159"/>
            <p:cNvSpPr txBox="1">
              <a:spLocks noChangeArrowheads="1"/>
            </p:cNvSpPr>
            <p:nvPr/>
          </p:nvSpPr>
          <p:spPr bwMode="auto">
            <a:xfrm>
              <a:off x="3124319" y="211347"/>
              <a:ext cx="6388274"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基于扩展</a:t>
              </a:r>
              <a:r>
                <a:rPr lang="en-US" altLang="zh-CN" sz="2800" b="1" dirty="0">
                  <a:solidFill>
                    <a:srgbClr val="4B5E75"/>
                  </a:solidFill>
                  <a:sym typeface="Arial" panose="020B0604020202020204" pitchFamily="34" charset="0"/>
                </a:rPr>
                <a:t>Petri net</a:t>
              </a:r>
              <a:r>
                <a:rPr lang="zh-CN" altLang="en-US" sz="2800" b="1" dirty="0">
                  <a:solidFill>
                    <a:srgbClr val="4B5E75"/>
                  </a:solidFill>
                  <a:sym typeface="Arial" panose="020B0604020202020204" pitchFamily="34" charset="0"/>
                </a:rPr>
                <a:t>的模型改进算法</a:t>
              </a:r>
            </a:p>
          </p:txBody>
        </p:sp>
      </p:grpSp>
      <p:pic>
        <p:nvPicPr>
          <p:cNvPr id="2" name="图片 1">
            <a:extLst>
              <a:ext uri="{FF2B5EF4-FFF2-40B4-BE49-F238E27FC236}">
                <a16:creationId xmlns:a16="http://schemas.microsoft.com/office/drawing/2014/main" id="{804721AC-3AA1-41D5-9F73-09F86FCA1117}"/>
              </a:ext>
            </a:extLst>
          </p:cNvPr>
          <p:cNvPicPr>
            <a:picLocks noChangeAspect="1"/>
          </p:cNvPicPr>
          <p:nvPr/>
        </p:nvPicPr>
        <p:blipFill>
          <a:blip r:embed="rId5"/>
          <a:stretch>
            <a:fillRect/>
          </a:stretch>
        </p:blipFill>
        <p:spPr>
          <a:xfrm>
            <a:off x="1662833" y="1142792"/>
            <a:ext cx="8725656" cy="4801016"/>
          </a:xfrm>
          <a:prstGeom prst="rect">
            <a:avLst/>
          </a:prstGeom>
        </p:spPr>
      </p:pic>
    </p:spTree>
    <p:custDataLst>
      <p:tags r:id="rId1"/>
    </p:custDataLst>
    <p:extLst>
      <p:ext uri="{BB962C8B-B14F-4D97-AF65-F5344CB8AC3E}">
        <p14:creationId xmlns:p14="http://schemas.microsoft.com/office/powerpoint/2010/main" val="984880528"/>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稻壳儿小白白(http://dwz.cn/Wu2UP)"/>
          <p:cNvSpPr/>
          <p:nvPr/>
        </p:nvSpPr>
        <p:spPr bwMode="auto">
          <a:xfrm>
            <a:off x="1473835" y="2082800"/>
            <a:ext cx="2779395" cy="2692400"/>
          </a:xfrm>
          <a:custGeom>
            <a:avLst/>
            <a:gdLst>
              <a:gd name="T0" fmla="*/ 1735 w 21600"/>
              <a:gd name="T1" fmla="*/ 3821 h 21600"/>
              <a:gd name="T2" fmla="*/ 4745 w 21600"/>
              <a:gd name="T3" fmla="*/ 3821 h 21600"/>
              <a:gd name="T4" fmla="*/ 6052 w 21600"/>
              <a:gd name="T5" fmla="*/ 9978 h 21600"/>
              <a:gd name="T6" fmla="*/ 1735 w 21600"/>
              <a:gd name="T7" fmla="*/ 3821 h 21600"/>
              <a:gd name="T8" fmla="*/ 10800 w 21600"/>
              <a:gd name="T9" fmla="*/ 1439 h 21600"/>
              <a:gd name="T10" fmla="*/ 15358 w 21600"/>
              <a:gd name="T11" fmla="*/ 3236 h 21600"/>
              <a:gd name="T12" fmla="*/ 10800 w 21600"/>
              <a:gd name="T13" fmla="*/ 5038 h 21600"/>
              <a:gd name="T14" fmla="*/ 6242 w 21600"/>
              <a:gd name="T15" fmla="*/ 3236 h 21600"/>
              <a:gd name="T16" fmla="*/ 10800 w 21600"/>
              <a:gd name="T17" fmla="*/ 1439 h 21600"/>
              <a:gd name="T18" fmla="*/ 15548 w 21600"/>
              <a:gd name="T19" fmla="*/ 9978 h 21600"/>
              <a:gd name="T20" fmla="*/ 16855 w 21600"/>
              <a:gd name="T21" fmla="*/ 3821 h 21600"/>
              <a:gd name="T22" fmla="*/ 19866 w 21600"/>
              <a:gd name="T23" fmla="*/ 3821 h 21600"/>
              <a:gd name="T24" fmla="*/ 15548 w 21600"/>
              <a:gd name="T25" fmla="*/ 9978 h 21600"/>
              <a:gd name="T26" fmla="*/ 12216 w 21600"/>
              <a:gd name="T27" fmla="*/ 15911 h 21600"/>
              <a:gd name="T28" fmla="*/ 15690 w 21600"/>
              <a:gd name="T29" fmla="*/ 11871 h 21600"/>
              <a:gd name="T30" fmla="*/ 21600 w 21600"/>
              <a:gd name="T31" fmla="*/ 2998 h 21600"/>
              <a:gd name="T32" fmla="*/ 20750 w 21600"/>
              <a:gd name="T33" fmla="*/ 2177 h 21600"/>
              <a:gd name="T34" fmla="*/ 16635 w 21600"/>
              <a:gd name="T35" fmla="*/ 2177 h 21600"/>
              <a:gd name="T36" fmla="*/ 10800 w 21600"/>
              <a:gd name="T37" fmla="*/ 0 h 21600"/>
              <a:gd name="T38" fmla="*/ 4966 w 21600"/>
              <a:gd name="T39" fmla="*/ 2177 h 21600"/>
              <a:gd name="T40" fmla="*/ 850 w 21600"/>
              <a:gd name="T41" fmla="*/ 2177 h 21600"/>
              <a:gd name="T42" fmla="*/ 0 w 21600"/>
              <a:gd name="T43" fmla="*/ 2998 h 21600"/>
              <a:gd name="T44" fmla="*/ 5912 w 21600"/>
              <a:gd name="T45" fmla="*/ 11871 h 21600"/>
              <a:gd name="T46" fmla="*/ 9384 w 21600"/>
              <a:gd name="T47" fmla="*/ 15911 h 21600"/>
              <a:gd name="T48" fmla="*/ 9384 w 21600"/>
              <a:gd name="T49" fmla="*/ 17450 h 21600"/>
              <a:gd name="T50" fmla="*/ 5461 w 21600"/>
              <a:gd name="T51" fmla="*/ 19487 h 21600"/>
              <a:gd name="T52" fmla="*/ 10800 w 21600"/>
              <a:gd name="T53" fmla="*/ 21600 h 21600"/>
              <a:gd name="T54" fmla="*/ 16139 w 21600"/>
              <a:gd name="T55" fmla="*/ 19487 h 21600"/>
              <a:gd name="T56" fmla="*/ 12216 w 21600"/>
              <a:gd name="T57" fmla="*/ 17450 h 21600"/>
              <a:gd name="T58" fmla="*/ 12216 w 21600"/>
              <a:gd name="T59" fmla="*/ 1591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BB9CC"/>
          </a:solidFill>
          <a:ln>
            <a:noFill/>
          </a:ln>
          <a:extLst>
            <a:ext uri="{91240B29-F687-4F45-9708-019B960494DF}">
              <a14:hiddenLine xmlns:a14="http://schemas.microsoft.com/office/drawing/2010/main" w="9525">
                <a:solidFill>
                  <a:srgbClr val="000000"/>
                </a:solidFill>
                <a:round/>
              </a14:hiddenLine>
            </a:ext>
          </a:extLst>
        </p:spPr>
        <p:txBody>
          <a:bodyPr lIns="38093" tIns="38093" rIns="38093" bIns="38093" anchor="ctr"/>
          <a:lstStyle/>
          <a:p>
            <a:endParaRPr lang="zh-CN" altLang="en-US"/>
          </a:p>
        </p:txBody>
      </p:sp>
      <p:grpSp>
        <p:nvGrpSpPr>
          <p:cNvPr id="30738" name="组合 25"/>
          <p:cNvGrpSpPr/>
          <p:nvPr/>
        </p:nvGrpSpPr>
        <p:grpSpPr bwMode="auto">
          <a:xfrm>
            <a:off x="244475" y="111125"/>
            <a:ext cx="4008438" cy="611188"/>
            <a:chOff x="0" y="0"/>
            <a:chExt cx="4008674" cy="611426"/>
          </a:xfrm>
        </p:grpSpPr>
        <p:grpSp>
          <p:nvGrpSpPr>
            <p:cNvPr id="30739" name="组合 26"/>
            <p:cNvGrpSpPr/>
            <p:nvPr/>
          </p:nvGrpSpPr>
          <p:grpSpPr bwMode="auto">
            <a:xfrm>
              <a:off x="0" y="0"/>
              <a:ext cx="611426" cy="611426"/>
              <a:chOff x="0" y="0"/>
              <a:chExt cx="3020798" cy="3020798"/>
            </a:xfrm>
          </p:grpSpPr>
          <p:pic>
            <p:nvPicPr>
              <p:cNvPr id="30740" name="Picture 25@|13FFC:16777215|FBC:16777215|LFC:16777215|LBC:16777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1"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0742" name="文本框 32"/>
            <p:cNvSpPr txBox="1">
              <a:spLocks noChangeArrowheads="1"/>
            </p:cNvSpPr>
            <p:nvPr/>
          </p:nvSpPr>
          <p:spPr bwMode="auto">
            <a:xfrm>
              <a:off x="68488" y="13326"/>
              <a:ext cx="474451" cy="5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sz="3200" b="1">
                  <a:solidFill>
                    <a:schemeClr val="bg1"/>
                  </a:solidFill>
                  <a:cs typeface="Vrinda" panose="020B0502040204020203" pitchFamily="34" charset="0"/>
                  <a:sym typeface="Arial" panose="020B0604020202020204" pitchFamily="34" charset="0"/>
                </a:rPr>
                <a:t>5</a:t>
              </a:r>
            </a:p>
          </p:txBody>
        </p:sp>
        <p:sp>
          <p:nvSpPr>
            <p:cNvPr id="30743" name="文本框 34"/>
            <p:cNvSpPr txBox="1">
              <a:spLocks noChangeArrowheads="1"/>
            </p:cNvSpPr>
            <p:nvPr/>
          </p:nvSpPr>
          <p:spPr bwMode="auto">
            <a:xfrm>
              <a:off x="679914" y="26637"/>
              <a:ext cx="3328760" cy="5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a:solidFill>
                    <a:srgbClr val="4B5E75"/>
                  </a:solidFill>
                  <a:sym typeface="Arial" panose="020B0604020202020204" pitchFamily="34" charset="0"/>
                </a:rPr>
                <a:t>实验结果分析结论</a:t>
              </a:r>
            </a:p>
          </p:txBody>
        </p:sp>
      </p:grpSp>
      <p:sp>
        <p:nvSpPr>
          <p:cNvPr id="2" name="文本框 1"/>
          <p:cNvSpPr txBox="1"/>
          <p:nvPr/>
        </p:nvSpPr>
        <p:spPr>
          <a:xfrm>
            <a:off x="4976495" y="1093470"/>
            <a:ext cx="6281420" cy="4523105"/>
          </a:xfrm>
          <a:prstGeom prst="rect">
            <a:avLst/>
          </a:prstGeom>
          <a:noFill/>
        </p:spPr>
        <p:txBody>
          <a:bodyPr wrap="square" rtlCol="0" anchor="t">
            <a:spAutoFit/>
          </a:bodyPr>
          <a:lstStyle/>
          <a:p>
            <a:pPr marL="342900" indent="-342900">
              <a:buFontTx/>
              <a:buChar char="-"/>
            </a:pPr>
            <a:r>
              <a:rPr lang="zh-CN" altLang="en-US" dirty="0">
                <a:sym typeface="+mn-ea"/>
              </a:rPr>
              <a:t>由于参与本研究的受试者意识到他们会对交通噪声进行评估，所以他们并没有反映出他们在日常生活中专注于其他任务时不注意噪声的情况。但是，当评价环境在相同条件下发生变化时，主观反应的变化趋势是明显的。</a:t>
            </a:r>
            <a:endParaRPr lang="en-US" altLang="zh-CN" dirty="0"/>
          </a:p>
          <a:p>
            <a:endParaRPr lang="en-US" altLang="zh-CN" dirty="0"/>
          </a:p>
          <a:p>
            <a:pPr marL="342900" indent="-342900">
              <a:buFontTx/>
              <a:buChar char="-"/>
            </a:pPr>
            <a:r>
              <a:rPr lang="en-US" altLang="zh-CN" dirty="0">
                <a:sym typeface="+mn-ea"/>
              </a:rPr>
              <a:t>HRTF</a:t>
            </a:r>
            <a:r>
              <a:rPr lang="zh-CN" altLang="en-US" dirty="0">
                <a:sym typeface="+mn-ea"/>
              </a:rPr>
              <a:t>提供的方向信息和</a:t>
            </a:r>
            <a:r>
              <a:rPr lang="en-US" altLang="zh-CN" dirty="0">
                <a:sym typeface="+mn-ea"/>
              </a:rPr>
              <a:t>HMD</a:t>
            </a:r>
            <a:r>
              <a:rPr lang="zh-CN" altLang="en-US" dirty="0">
                <a:sym typeface="+mn-ea"/>
              </a:rPr>
              <a:t>提供的视觉信息的影响分别为</a:t>
            </a:r>
            <a:r>
              <a:rPr lang="en-US" altLang="zh-CN" dirty="0">
                <a:sym typeface="+mn-ea"/>
              </a:rPr>
              <a:t>77%</a:t>
            </a:r>
            <a:r>
              <a:rPr lang="zh-CN" altLang="en-US" dirty="0">
                <a:sym typeface="+mn-ea"/>
              </a:rPr>
              <a:t>和</a:t>
            </a:r>
            <a:r>
              <a:rPr lang="en-US" altLang="zh-CN" dirty="0">
                <a:sym typeface="+mn-ea"/>
              </a:rPr>
              <a:t>23%</a:t>
            </a:r>
            <a:r>
              <a:rPr lang="zh-CN" altLang="en-US" dirty="0">
                <a:sym typeface="+mn-ea"/>
              </a:rPr>
              <a:t>。</a:t>
            </a:r>
            <a:endParaRPr lang="en-US" altLang="zh-CN" dirty="0"/>
          </a:p>
          <a:p>
            <a:endParaRPr lang="en-US" altLang="zh-CN" dirty="0"/>
          </a:p>
          <a:p>
            <a:pPr marL="342900" indent="-342900">
              <a:buFontTx/>
              <a:buChar char="-"/>
            </a:pPr>
            <a:r>
              <a:rPr lang="zh-CN" altLang="en-US" dirty="0">
                <a:sym typeface="+mn-ea"/>
              </a:rPr>
              <a:t>当评价与噪声识别相关的因素以及与源、环境相关的空间属性时，与噪声宽度的相关性较高</a:t>
            </a:r>
            <a:r>
              <a:rPr lang="en-US" altLang="zh-CN" dirty="0">
                <a:sym typeface="+mn-ea"/>
              </a:rPr>
              <a:t>(</a:t>
            </a:r>
            <a:r>
              <a:rPr lang="zh-CN" altLang="en-US" dirty="0">
                <a:sym typeface="+mn-ea"/>
              </a:rPr>
              <a:t>平均</a:t>
            </a:r>
            <a:r>
              <a:rPr lang="en-US" altLang="zh-CN" dirty="0">
                <a:sym typeface="+mn-ea"/>
              </a:rPr>
              <a:t>0.48)</a:t>
            </a:r>
            <a:r>
              <a:rPr lang="zh-CN" altLang="en-US" dirty="0">
                <a:sym typeface="+mn-ea"/>
              </a:rPr>
              <a:t>，进一步强调了与方向、沉浸感、真实感的相关性</a:t>
            </a:r>
            <a:endParaRPr lang="en-US" altLang="zh-CN" dirty="0"/>
          </a:p>
          <a:p>
            <a:pPr marL="342900" indent="-342900">
              <a:buFontTx/>
              <a:buChar char="-"/>
            </a:pPr>
            <a:endParaRPr lang="en-US" altLang="zh-CN" dirty="0"/>
          </a:p>
          <a:p>
            <a:pPr marL="342900" indent="-342900">
              <a:buFontTx/>
              <a:buChar char="-"/>
            </a:pPr>
            <a:r>
              <a:rPr lang="zh-CN" altLang="en-US" dirty="0">
                <a:sym typeface="+mn-ea"/>
              </a:rPr>
              <a:t>噪声的识别受</a:t>
            </a:r>
            <a:r>
              <a:rPr lang="en-US" altLang="zh-CN" dirty="0">
                <a:sym typeface="+mn-ea"/>
              </a:rPr>
              <a:t>HRTF</a:t>
            </a:r>
            <a:r>
              <a:rPr lang="zh-CN" altLang="en-US" dirty="0">
                <a:sym typeface="+mn-ea"/>
              </a:rPr>
              <a:t>提供的方向信息的影响。特别是对识别方向的影响显著增加。</a:t>
            </a:r>
            <a:endParaRPr lang="en-US" altLang="zh-CN" dirty="0"/>
          </a:p>
          <a:p>
            <a:endParaRPr lang="en-US" altLang="zh-CN" dirty="0"/>
          </a:p>
          <a:p>
            <a:pPr marL="342900" indent="-342900">
              <a:buFontTx/>
              <a:buChar char="-"/>
            </a:pPr>
            <a:r>
              <a:rPr lang="zh-CN" altLang="en-US" dirty="0">
                <a:sym typeface="+mn-ea"/>
              </a:rPr>
              <a:t>空间识别受</a:t>
            </a:r>
            <a:r>
              <a:rPr lang="en-US" altLang="zh-CN" dirty="0">
                <a:sym typeface="+mn-ea"/>
              </a:rPr>
              <a:t>HMD</a:t>
            </a:r>
            <a:r>
              <a:rPr lang="zh-CN" altLang="en-US" dirty="0">
                <a:sym typeface="+mn-ea"/>
              </a:rPr>
              <a:t>的影响，对真实感的影响显著增加。</a:t>
            </a:r>
            <a:endParaRPr lang="zh-CN" altLang="en-US"/>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椭圆 7"/>
          <p:cNvSpPr>
            <a:spLocks noChangeArrowheads="1"/>
          </p:cNvSpPr>
          <p:nvPr/>
        </p:nvSpPr>
        <p:spPr bwMode="auto">
          <a:xfrm>
            <a:off x="4613275" y="1243013"/>
            <a:ext cx="3021013" cy="3021012"/>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8132" name="文本框 5"/>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5</a:t>
            </a:r>
            <a:endParaRPr lang="zh-CN" altLang="en-US" sz="13800" b="1">
              <a:solidFill>
                <a:schemeClr val="bg1"/>
              </a:solidFill>
              <a:cs typeface="Vrinda" panose="020B0502040204020203" pitchFamily="34" charset="0"/>
              <a:sym typeface="Arial" panose="020B0604020202020204" pitchFamily="34" charset="0"/>
            </a:endParaRPr>
          </a:p>
        </p:txBody>
      </p:sp>
      <p:sp>
        <p:nvSpPr>
          <p:cNvPr id="48133" name="文本框 9"/>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b="1" dirty="0">
                <a:solidFill>
                  <a:srgbClr val="7A8EA9"/>
                </a:solidFill>
                <a:sym typeface="Arial" panose="020B0604020202020204" pitchFamily="34" charset="0"/>
              </a:rPr>
              <a:t>结论</a:t>
            </a:r>
          </a:p>
        </p:txBody>
      </p:sp>
    </p:spTree>
    <p:custDataLst>
      <p:tags r:id="rId1"/>
    </p:custData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稻壳儿小白白(http://dwz.cn/Wu2UP)"/>
          <p:cNvCxnSpPr>
            <a:cxnSpLocks noChangeShapeType="1"/>
          </p:cNvCxnSpPr>
          <p:nvPr/>
        </p:nvCxnSpPr>
        <p:spPr bwMode="auto">
          <a:xfrm>
            <a:off x="3989388" y="3906838"/>
            <a:ext cx="1374775" cy="0"/>
          </a:xfrm>
          <a:prstGeom prst="line">
            <a:avLst/>
          </a:prstGeom>
          <a:noFill/>
          <a:ln w="9525" cmpd="sng">
            <a:solidFill>
              <a:srgbClr val="C1C7D0"/>
            </a:solidFill>
            <a:round/>
          </a:ln>
          <a:extLst>
            <a:ext uri="{909E8E84-426E-40DD-AFC4-6F175D3DCCD1}">
              <a14:hiddenFill xmlns:a14="http://schemas.microsoft.com/office/drawing/2010/main">
                <a:noFill/>
              </a14:hiddenFill>
            </a:ext>
          </a:extLst>
        </p:spPr>
      </p:cxnSp>
      <p:cxnSp>
        <p:nvCxnSpPr>
          <p:cNvPr id="49155" name="稻壳儿小白白(http://dwz.cn/Wu2UP)"/>
          <p:cNvCxnSpPr>
            <a:cxnSpLocks noChangeShapeType="1"/>
          </p:cNvCxnSpPr>
          <p:nvPr/>
        </p:nvCxnSpPr>
        <p:spPr bwMode="auto">
          <a:xfrm flipV="1">
            <a:off x="5364163" y="1890713"/>
            <a:ext cx="0" cy="4030662"/>
          </a:xfrm>
          <a:prstGeom prst="line">
            <a:avLst/>
          </a:prstGeom>
          <a:noFill/>
          <a:ln w="9525" cmpd="sng">
            <a:solidFill>
              <a:srgbClr val="C1C7D0"/>
            </a:solidFill>
            <a:round/>
          </a:ln>
          <a:extLst>
            <a:ext uri="{909E8E84-426E-40DD-AFC4-6F175D3DCCD1}">
              <a14:hiddenFill xmlns:a14="http://schemas.microsoft.com/office/drawing/2010/main">
                <a:noFill/>
              </a14:hiddenFill>
            </a:ext>
          </a:extLst>
        </p:spPr>
      </p:cxnSp>
      <p:sp>
        <p:nvSpPr>
          <p:cNvPr id="49156" name="稻壳儿小白白(http://dwz.cn/Wu2UP)"/>
          <p:cNvSpPr>
            <a:spLocks noChangeArrowheads="1"/>
          </p:cNvSpPr>
          <p:nvPr/>
        </p:nvSpPr>
        <p:spPr bwMode="auto">
          <a:xfrm>
            <a:off x="5910263" y="2678113"/>
            <a:ext cx="908050" cy="90963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57" name="稻壳儿小白白(http://dwz.cn/Wu2UP)"/>
          <p:cNvSpPr>
            <a:spLocks noEditPoints="1"/>
          </p:cNvSpPr>
          <p:nvPr/>
        </p:nvSpPr>
        <p:spPr bwMode="auto">
          <a:xfrm>
            <a:off x="6097588" y="2884488"/>
            <a:ext cx="528637" cy="527050"/>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58" name="稻壳儿小白白(http://dwz.cn/Wu2UP)"/>
          <p:cNvSpPr>
            <a:spLocks noChangeArrowheads="1"/>
          </p:cNvSpPr>
          <p:nvPr/>
        </p:nvSpPr>
        <p:spPr bwMode="auto">
          <a:xfrm>
            <a:off x="2305050" y="3836988"/>
            <a:ext cx="560388" cy="56038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pic>
        <p:nvPicPr>
          <p:cNvPr id="49159"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0" y="1785938"/>
            <a:ext cx="203676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稻壳儿小白白(http://dwz.cn/Wu2UP)"/>
          <p:cNvSpPr/>
          <p:nvPr/>
        </p:nvSpPr>
        <p:spPr bwMode="auto">
          <a:xfrm>
            <a:off x="1874838" y="3408363"/>
            <a:ext cx="1422400" cy="142081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61" name="稻壳儿小白白(http://dwz.cn/Wu2UP)"/>
          <p:cNvSpPr/>
          <p:nvPr/>
        </p:nvSpPr>
        <p:spPr bwMode="auto">
          <a:xfrm>
            <a:off x="1497013" y="3030538"/>
            <a:ext cx="2176462" cy="2174875"/>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62" name="稻壳儿小白白(http://dwz.cn/Wu2UP)"/>
          <p:cNvSpPr/>
          <p:nvPr/>
        </p:nvSpPr>
        <p:spPr bwMode="auto">
          <a:xfrm>
            <a:off x="1111250" y="2643188"/>
            <a:ext cx="2951163" cy="2947987"/>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cxnSp>
        <p:nvCxnSpPr>
          <p:cNvPr id="49163" name="稻壳儿小白白(http://dwz.cn/Wu2UP)"/>
          <p:cNvCxnSpPr>
            <a:cxnSpLocks noChangeShapeType="1"/>
          </p:cNvCxnSpPr>
          <p:nvPr/>
        </p:nvCxnSpPr>
        <p:spPr bwMode="auto">
          <a:xfrm>
            <a:off x="5364163" y="3192463"/>
            <a:ext cx="425450"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cxnSp>
        <p:nvCxnSpPr>
          <p:cNvPr id="49164" name="稻壳儿小白白(http://dwz.cn/Wu2UP)"/>
          <p:cNvCxnSpPr>
            <a:cxnSpLocks noChangeShapeType="1"/>
          </p:cNvCxnSpPr>
          <p:nvPr/>
        </p:nvCxnSpPr>
        <p:spPr bwMode="auto">
          <a:xfrm>
            <a:off x="5364163" y="4594225"/>
            <a:ext cx="425450"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grpSp>
        <p:nvGrpSpPr>
          <p:cNvPr id="49165" name="稻壳儿小白白(http://dwz.cn/Wu2UP)"/>
          <p:cNvGrpSpPr/>
          <p:nvPr/>
        </p:nvGrpSpPr>
        <p:grpSpPr bwMode="auto">
          <a:xfrm>
            <a:off x="5364163" y="1890713"/>
            <a:ext cx="425450" cy="4030662"/>
            <a:chOff x="0" y="0"/>
            <a:chExt cx="637913" cy="6047288"/>
          </a:xfrm>
        </p:grpSpPr>
        <p:cxnSp>
          <p:nvCxnSpPr>
            <p:cNvPr id="49166" name="稻壳儿小白白(http://dwz.cn/Wu2UP)"/>
            <p:cNvCxnSpPr>
              <a:cxnSpLocks noChangeShapeType="1"/>
            </p:cNvCxnSpPr>
            <p:nvPr/>
          </p:nvCxnSpPr>
          <p:spPr bwMode="auto">
            <a:xfrm>
              <a:off x="0" y="0"/>
              <a:ext cx="637913"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cxnSp>
          <p:nvCxnSpPr>
            <p:cNvPr id="49167" name="稻壳儿小白白(http://dwz.cn/Wu2UP)"/>
            <p:cNvCxnSpPr>
              <a:cxnSpLocks noChangeShapeType="1"/>
            </p:cNvCxnSpPr>
            <p:nvPr/>
          </p:nvCxnSpPr>
          <p:spPr bwMode="auto">
            <a:xfrm flipV="1">
              <a:off x="0" y="6047288"/>
              <a:ext cx="637913" cy="0"/>
            </a:xfrm>
            <a:prstGeom prst="straightConnector1">
              <a:avLst/>
            </a:prstGeom>
            <a:noFill/>
            <a:ln w="9525" cmpd="sng">
              <a:solidFill>
                <a:srgbClr val="C1C7D0"/>
              </a:solidFill>
              <a:round/>
              <a:tailEnd type="triangle" w="med" len="med"/>
            </a:ln>
            <a:extLst>
              <a:ext uri="{909E8E84-426E-40DD-AFC4-6F175D3DCCD1}">
                <a14:hiddenFill xmlns:a14="http://schemas.microsoft.com/office/drawing/2010/main">
                  <a:noFill/>
                </a14:hiddenFill>
              </a:ext>
            </a:extLst>
          </p:spPr>
        </p:cxnSp>
      </p:grpSp>
      <p:sp>
        <p:nvSpPr>
          <p:cNvPr id="49168" name="稻壳儿小白白(http://dwz.cn/Wu2UP)"/>
          <p:cNvSpPr>
            <a:spLocks noChangeArrowheads="1"/>
          </p:cNvSpPr>
          <p:nvPr/>
        </p:nvSpPr>
        <p:spPr bwMode="auto">
          <a:xfrm>
            <a:off x="5910263" y="4030663"/>
            <a:ext cx="908050" cy="909637"/>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69" name="稻壳儿小白白(http://dwz.cn/Wu2UP)"/>
          <p:cNvSpPr>
            <a:spLocks noEditPoints="1"/>
          </p:cNvSpPr>
          <p:nvPr/>
        </p:nvSpPr>
        <p:spPr bwMode="auto">
          <a:xfrm>
            <a:off x="6100763" y="4279900"/>
            <a:ext cx="522287" cy="411163"/>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0" name="稻壳儿小白白(http://dwz.cn/Wu2UP)"/>
          <p:cNvSpPr>
            <a:spLocks noChangeArrowheads="1"/>
          </p:cNvSpPr>
          <p:nvPr/>
        </p:nvSpPr>
        <p:spPr bwMode="auto">
          <a:xfrm>
            <a:off x="5910263" y="5384800"/>
            <a:ext cx="908050" cy="909638"/>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1" name="稻壳儿小白白(http://dwz.cn/Wu2UP)"/>
          <p:cNvSpPr>
            <a:spLocks noEditPoints="1"/>
          </p:cNvSpPr>
          <p:nvPr/>
        </p:nvSpPr>
        <p:spPr bwMode="auto">
          <a:xfrm>
            <a:off x="6132513" y="5591175"/>
            <a:ext cx="458787" cy="41751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2" name="稻壳儿小白白(http://dwz.cn/Wu2UP)"/>
          <p:cNvSpPr>
            <a:spLocks noChangeArrowheads="1"/>
          </p:cNvSpPr>
          <p:nvPr/>
        </p:nvSpPr>
        <p:spPr bwMode="auto">
          <a:xfrm>
            <a:off x="5910263" y="1366838"/>
            <a:ext cx="908050" cy="908050"/>
          </a:xfrm>
          <a:prstGeom prst="ellipse">
            <a:avLst/>
          </a:prstGeom>
          <a:solidFill>
            <a:srgbClr val="63CFF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200">
              <a:sym typeface="Arial" panose="020B0604020202020204" pitchFamily="34" charset="0"/>
            </a:endParaRPr>
          </a:p>
        </p:txBody>
      </p:sp>
      <p:sp>
        <p:nvSpPr>
          <p:cNvPr id="49173" name="稻壳儿小白白(http://dwz.cn/Wu2UP)"/>
          <p:cNvSpPr/>
          <p:nvPr/>
        </p:nvSpPr>
        <p:spPr bwMode="auto">
          <a:xfrm>
            <a:off x="6138863" y="1614488"/>
            <a:ext cx="452437" cy="412750"/>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4" name="稻壳儿小白白(http://dwz.cn/Wu2UP)"/>
          <p:cNvSpPr txBox="1">
            <a:spLocks noChangeArrowheads="1"/>
          </p:cNvSpPr>
          <p:nvPr/>
        </p:nvSpPr>
        <p:spPr bwMode="auto">
          <a:xfrm>
            <a:off x="6938963" y="1527726"/>
            <a:ext cx="4562475" cy="5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1200" dirty="0">
                <a:solidFill>
                  <a:srgbClr val="445469"/>
                </a:solidFill>
                <a:sym typeface="Arial" panose="020B0604020202020204" pitchFamily="34" charset="0"/>
              </a:rPr>
              <a:t>HRTF</a:t>
            </a:r>
            <a:r>
              <a:rPr lang="zh-CN" altLang="en-US" sz="1200" dirty="0">
                <a:solidFill>
                  <a:srgbClr val="445469"/>
                </a:solidFill>
                <a:sym typeface="Arial" panose="020B0604020202020204" pitchFamily="34" charset="0"/>
              </a:rPr>
              <a:t>提供的方向信息和</a:t>
            </a:r>
            <a:r>
              <a:rPr lang="en-US" altLang="zh-CN" sz="1200" dirty="0">
                <a:solidFill>
                  <a:srgbClr val="445469"/>
                </a:solidFill>
                <a:sym typeface="Arial" panose="020B0604020202020204" pitchFamily="34" charset="0"/>
              </a:rPr>
              <a:t>HMD</a:t>
            </a:r>
            <a:r>
              <a:rPr lang="zh-CN" altLang="en-US" sz="1200" dirty="0">
                <a:solidFill>
                  <a:srgbClr val="445469"/>
                </a:solidFill>
                <a:sym typeface="Arial" panose="020B0604020202020204" pitchFamily="34" charset="0"/>
              </a:rPr>
              <a:t>提供的视觉信息的影响分别为</a:t>
            </a:r>
            <a:r>
              <a:rPr lang="en-US" altLang="zh-CN" sz="1200" dirty="0">
                <a:solidFill>
                  <a:srgbClr val="445469"/>
                </a:solidFill>
                <a:sym typeface="Arial" panose="020B0604020202020204" pitchFamily="34" charset="0"/>
              </a:rPr>
              <a:t>77%</a:t>
            </a:r>
            <a:r>
              <a:rPr lang="zh-CN" altLang="en-US" sz="1200" dirty="0">
                <a:solidFill>
                  <a:srgbClr val="445469"/>
                </a:solidFill>
                <a:sym typeface="Arial" panose="020B0604020202020204" pitchFamily="34" charset="0"/>
              </a:rPr>
              <a:t>和</a:t>
            </a:r>
            <a:r>
              <a:rPr lang="en-US" altLang="zh-CN" sz="1200" dirty="0">
                <a:solidFill>
                  <a:srgbClr val="445469"/>
                </a:solidFill>
                <a:sym typeface="Arial" panose="020B0604020202020204" pitchFamily="34" charset="0"/>
              </a:rPr>
              <a:t>23%</a:t>
            </a:r>
            <a:r>
              <a:rPr lang="zh-CN" altLang="en-US" sz="1200" dirty="0">
                <a:solidFill>
                  <a:srgbClr val="445469"/>
                </a:solidFill>
                <a:sym typeface="Arial" panose="020B0604020202020204" pitchFamily="34" charset="0"/>
              </a:rPr>
              <a:t>。</a:t>
            </a:r>
          </a:p>
        </p:txBody>
      </p:sp>
      <p:sp>
        <p:nvSpPr>
          <p:cNvPr id="49176" name="稻壳儿小白白(http://dwz.cn/Wu2UP)"/>
          <p:cNvSpPr txBox="1">
            <a:spLocks noChangeArrowheads="1"/>
          </p:cNvSpPr>
          <p:nvPr/>
        </p:nvSpPr>
        <p:spPr bwMode="auto">
          <a:xfrm>
            <a:off x="6938963" y="2823126"/>
            <a:ext cx="4562475"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当评价与噪声识别相关的因素以及与源、环境相关的空间属性时，与噪声宽度的相关性较高</a:t>
            </a:r>
            <a:r>
              <a:rPr lang="en-US" altLang="zh-CN" sz="1200" dirty="0">
                <a:solidFill>
                  <a:srgbClr val="445469"/>
                </a:solidFill>
                <a:sym typeface="Arial" panose="020B0604020202020204" pitchFamily="34" charset="0"/>
              </a:rPr>
              <a:t>(</a:t>
            </a:r>
            <a:r>
              <a:rPr lang="zh-CN" altLang="en-US" sz="1200" dirty="0">
                <a:solidFill>
                  <a:srgbClr val="445469"/>
                </a:solidFill>
                <a:sym typeface="Arial" panose="020B0604020202020204" pitchFamily="34" charset="0"/>
              </a:rPr>
              <a:t>平均</a:t>
            </a:r>
            <a:r>
              <a:rPr lang="en-US" altLang="zh-CN" sz="1200" dirty="0">
                <a:solidFill>
                  <a:srgbClr val="445469"/>
                </a:solidFill>
                <a:sym typeface="Arial" panose="020B0604020202020204" pitchFamily="34" charset="0"/>
              </a:rPr>
              <a:t>0.48)</a:t>
            </a:r>
            <a:r>
              <a:rPr lang="zh-CN" altLang="en-US" sz="1200" dirty="0">
                <a:solidFill>
                  <a:srgbClr val="445469"/>
                </a:solidFill>
                <a:sym typeface="Arial" panose="020B0604020202020204" pitchFamily="34" charset="0"/>
              </a:rPr>
              <a:t>，进一步强调了与方向、沉浸感、真实感的相关性</a:t>
            </a:r>
          </a:p>
        </p:txBody>
      </p:sp>
      <p:sp>
        <p:nvSpPr>
          <p:cNvPr id="49178" name="稻壳儿小白白(http://dwz.cn/Wu2UP)"/>
          <p:cNvSpPr txBox="1">
            <a:spLocks noChangeArrowheads="1"/>
          </p:cNvSpPr>
          <p:nvPr/>
        </p:nvSpPr>
        <p:spPr bwMode="auto">
          <a:xfrm>
            <a:off x="6938963" y="4231238"/>
            <a:ext cx="4562475" cy="5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噪声的识别受</a:t>
            </a:r>
            <a:r>
              <a:rPr lang="en-US" altLang="zh-CN" sz="1200" dirty="0">
                <a:solidFill>
                  <a:srgbClr val="445469"/>
                </a:solidFill>
                <a:sym typeface="Arial" panose="020B0604020202020204" pitchFamily="34" charset="0"/>
              </a:rPr>
              <a:t>HRTF</a:t>
            </a:r>
            <a:r>
              <a:rPr lang="zh-CN" altLang="en-US" sz="1200" dirty="0">
                <a:solidFill>
                  <a:srgbClr val="445469"/>
                </a:solidFill>
                <a:sym typeface="Arial" panose="020B0604020202020204" pitchFamily="34" charset="0"/>
              </a:rPr>
              <a:t>提供的方向信息的影响。特别是对识别方向的影响显著增加。</a:t>
            </a:r>
          </a:p>
        </p:txBody>
      </p:sp>
      <p:sp>
        <p:nvSpPr>
          <p:cNvPr id="49180" name="稻壳儿小白白(http://dwz.cn/Wu2UP)"/>
          <p:cNvSpPr txBox="1">
            <a:spLocks noChangeArrowheads="1"/>
          </p:cNvSpPr>
          <p:nvPr/>
        </p:nvSpPr>
        <p:spPr bwMode="auto">
          <a:xfrm>
            <a:off x="6938963" y="5506001"/>
            <a:ext cx="456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空间识别受</a:t>
            </a:r>
            <a:r>
              <a:rPr lang="en-US" altLang="zh-CN" sz="1200" dirty="0">
                <a:solidFill>
                  <a:srgbClr val="445469"/>
                </a:solidFill>
                <a:sym typeface="Arial" panose="020B0604020202020204" pitchFamily="34" charset="0"/>
              </a:rPr>
              <a:t>HMD</a:t>
            </a:r>
            <a:r>
              <a:rPr lang="zh-CN" altLang="en-US" sz="1200" dirty="0">
                <a:solidFill>
                  <a:srgbClr val="445469"/>
                </a:solidFill>
                <a:sym typeface="Arial" panose="020B0604020202020204" pitchFamily="34" charset="0"/>
              </a:rPr>
              <a:t>的影响，对真实感的影响显著增加。</a:t>
            </a:r>
          </a:p>
        </p:txBody>
      </p:sp>
      <p:grpSp>
        <p:nvGrpSpPr>
          <p:cNvPr id="49182" name="组合 39"/>
          <p:cNvGrpSpPr/>
          <p:nvPr/>
        </p:nvGrpSpPr>
        <p:grpSpPr bwMode="auto">
          <a:xfrm>
            <a:off x="244475" y="111125"/>
            <a:ext cx="4008438" cy="611188"/>
            <a:chOff x="0" y="0"/>
            <a:chExt cx="4008674" cy="611426"/>
          </a:xfrm>
        </p:grpSpPr>
        <p:grpSp>
          <p:nvGrpSpPr>
            <p:cNvPr id="49183" name="组合 45"/>
            <p:cNvGrpSpPr/>
            <p:nvPr/>
          </p:nvGrpSpPr>
          <p:grpSpPr bwMode="auto">
            <a:xfrm>
              <a:off x="0" y="0"/>
              <a:ext cx="611426" cy="611426"/>
              <a:chOff x="0" y="0"/>
              <a:chExt cx="3020798" cy="3020798"/>
            </a:xfrm>
          </p:grpSpPr>
          <p:pic>
            <p:nvPicPr>
              <p:cNvPr id="49184" name="Picture 25@|13FFC:16777215|FBC:16777215|LFC:16777215|LBC:16777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5" name="Oval 36@|1FFC:15773696|FBC:16777215|LFC:16777215|LBC:16777215"/>
              <p:cNvSpPr>
                <a:spLocks noChangeArrowheads="1"/>
              </p:cNvSpPr>
              <p:nvPr/>
            </p:nvSpPr>
            <p:spPr bwMode="auto">
              <a:xfrm>
                <a:off x="0" y="0"/>
                <a:ext cx="3020798" cy="3020798"/>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49186" name="文本框 50"/>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5</a:t>
              </a:r>
              <a:endParaRPr lang="zh-CN" altLang="en-US" sz="3200" b="1">
                <a:solidFill>
                  <a:schemeClr val="bg1"/>
                </a:solidFill>
                <a:cs typeface="Vrinda" panose="020B0502040204020203" pitchFamily="34" charset="0"/>
                <a:sym typeface="Arial" panose="020B0604020202020204" pitchFamily="34" charset="0"/>
              </a:endParaRPr>
            </a:p>
          </p:txBody>
        </p:sp>
        <p:sp>
          <p:nvSpPr>
            <p:cNvPr id="49187" name="文本框 51"/>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cs typeface="Vrinda" panose="020B0502040204020203" pitchFamily="34" charset="0"/>
                  <a:sym typeface="Arial" panose="020B0604020202020204" pitchFamily="34" charset="0"/>
                </a:rPr>
                <a:t>结论</a:t>
              </a:r>
            </a:p>
          </p:txBody>
        </p:sp>
      </p:grpSp>
    </p:spTree>
    <p:custDataLst>
      <p:tags r:id="rId1"/>
    </p:custData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等腰三角形 66"/>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Lst>
            <a:ahLst/>
            <a:cxnLst>
              <a:cxn ang="0">
                <a:pos x="T0" y="T1"/>
              </a:cxn>
              <a:cxn ang="0">
                <a:pos x="T2" y="T3"/>
              </a:cxn>
              <a:cxn ang="0">
                <a:pos x="T4" y="T5"/>
              </a:cxn>
              <a:cxn ang="0">
                <a:pos x="T6" y="T7"/>
              </a:cxn>
              <a:cxn ang="0">
                <a:pos x="T8" y="T9"/>
              </a:cxn>
            </a:cxnLst>
            <a:rect l="0" t="0" r="r" b="b"/>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7" name="等腰三角形 67"/>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Lst>
            <a:ahLst/>
            <a:cxnLst>
              <a:cxn ang="0">
                <a:pos x="T0" y="T1"/>
              </a:cxn>
              <a:cxn ang="0">
                <a:pos x="T2" y="T3"/>
              </a:cxn>
              <a:cxn ang="0">
                <a:pos x="T4" y="T5"/>
              </a:cxn>
              <a:cxn ang="0">
                <a:pos x="T6" y="T7"/>
              </a:cxn>
            </a:cxnLst>
            <a:rect l="0" t="0" r="r" b="b"/>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8" name="等腰三角形 64"/>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Lst>
            <a:ahLst/>
            <a:cxnLst>
              <a:cxn ang="0">
                <a:pos x="T0" y="T1"/>
              </a:cxn>
              <a:cxn ang="0">
                <a:pos x="T2" y="T3"/>
              </a:cxn>
              <a:cxn ang="0">
                <a:pos x="T4" y="T5"/>
              </a:cxn>
              <a:cxn ang="0">
                <a:pos x="T6" y="T7"/>
              </a:cxn>
              <a:cxn ang="0">
                <a:pos x="T8" y="T9"/>
              </a:cxn>
            </a:cxnLst>
            <a:rect l="0" t="0" r="r" b="b"/>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49" name="椭圆 6"/>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0" name="椭圆 7"/>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1" name="椭圆 8"/>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2" name="椭圆 9"/>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3" name="椭圆 10"/>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54" name="椭圆 11"/>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55" name="直接连接符 12"/>
          <p:cNvCxnSpPr>
            <a:cxnSpLocks noChangeShapeType="1"/>
            <a:endCxn id="57349" idx="3"/>
          </p:cNvCxnSpPr>
          <p:nvPr/>
        </p:nvCxnSpPr>
        <p:spPr bwMode="auto">
          <a:xfrm flipV="1">
            <a:off x="0" y="1603375"/>
            <a:ext cx="7450138" cy="4532313"/>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56" name="直接连接符 15"/>
          <p:cNvCxnSpPr>
            <a:cxnSpLocks noChangeShapeType="1"/>
            <a:stCxn id="57376" idx="7"/>
          </p:cNvCxnSpPr>
          <p:nvPr/>
        </p:nvCxnSpPr>
        <p:spPr bwMode="auto">
          <a:xfrm flipV="1">
            <a:off x="1971675" y="0"/>
            <a:ext cx="3273425" cy="234315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7" name="直接连接符 16"/>
          <p:cNvCxnSpPr>
            <a:cxnSpLocks noChangeShapeType="1"/>
            <a:endCxn id="57376" idx="2"/>
          </p:cNvCxnSpPr>
          <p:nvPr/>
        </p:nvCxnSpPr>
        <p:spPr bwMode="auto">
          <a:xfrm flipV="1">
            <a:off x="-58738" y="2532063"/>
            <a:ext cx="1573213" cy="461962"/>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8" name="直接连接符 17"/>
          <p:cNvCxnSpPr>
            <a:cxnSpLocks noChangeShapeType="1"/>
          </p:cNvCxnSpPr>
          <p:nvPr/>
        </p:nvCxnSpPr>
        <p:spPr bwMode="auto">
          <a:xfrm flipH="1">
            <a:off x="-155575" y="14288"/>
            <a:ext cx="1111250" cy="51260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59" name="直接连接符 18"/>
          <p:cNvCxnSpPr>
            <a:cxnSpLocks noChangeShapeType="1"/>
            <a:stCxn id="57376" idx="5"/>
            <a:endCxn id="57353" idx="1"/>
          </p:cNvCxnSpPr>
          <p:nvPr/>
        </p:nvCxnSpPr>
        <p:spPr bwMode="auto">
          <a:xfrm>
            <a:off x="1971675" y="2722563"/>
            <a:ext cx="2146300" cy="2405062"/>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0" name="直接连接符 19"/>
          <p:cNvCxnSpPr>
            <a:cxnSpLocks noChangeShapeType="1"/>
            <a:endCxn id="57353" idx="7"/>
          </p:cNvCxnSpPr>
          <p:nvPr/>
        </p:nvCxnSpPr>
        <p:spPr bwMode="auto">
          <a:xfrm flipH="1">
            <a:off x="4357688" y="1597025"/>
            <a:ext cx="3127375" cy="3530600"/>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1" name="直接连接符 20"/>
          <p:cNvCxnSpPr>
            <a:cxnSpLocks noChangeShapeType="1"/>
          </p:cNvCxnSpPr>
          <p:nvPr/>
        </p:nvCxnSpPr>
        <p:spPr bwMode="auto">
          <a:xfrm>
            <a:off x="1100138" y="-144463"/>
            <a:ext cx="6272212" cy="1468438"/>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62" name="直接连接符 21"/>
          <p:cNvCxnSpPr>
            <a:cxnSpLocks noChangeShapeType="1"/>
            <a:stCxn id="57353" idx="6"/>
          </p:cNvCxnSpPr>
          <p:nvPr/>
        </p:nvCxnSpPr>
        <p:spPr bwMode="auto">
          <a:xfrm flipV="1">
            <a:off x="4406900" y="4230688"/>
            <a:ext cx="6707188" cy="10175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3" name="直接连接符 22"/>
          <p:cNvCxnSpPr>
            <a:cxnSpLocks noChangeShapeType="1"/>
            <a:endCxn id="57349" idx="4"/>
          </p:cNvCxnSpPr>
          <p:nvPr/>
        </p:nvCxnSpPr>
        <p:spPr bwMode="auto">
          <a:xfrm flipH="1" flipV="1">
            <a:off x="7640638" y="1681163"/>
            <a:ext cx="1198562" cy="517683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4" name="直接连接符 23"/>
          <p:cNvCxnSpPr>
            <a:cxnSpLocks noChangeShapeType="1"/>
            <a:endCxn id="57351" idx="3"/>
          </p:cNvCxnSpPr>
          <p:nvPr/>
        </p:nvCxnSpPr>
        <p:spPr bwMode="auto">
          <a:xfrm flipV="1">
            <a:off x="9344025" y="4392613"/>
            <a:ext cx="1849438" cy="2465387"/>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5" name="直接连接符 24"/>
          <p:cNvCxnSpPr>
            <a:cxnSpLocks noChangeShapeType="1"/>
          </p:cNvCxnSpPr>
          <p:nvPr/>
        </p:nvCxnSpPr>
        <p:spPr bwMode="auto">
          <a:xfrm flipH="1" flipV="1">
            <a:off x="10163175" y="958850"/>
            <a:ext cx="2028825" cy="258762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6" name="直接连接符 25"/>
          <p:cNvCxnSpPr>
            <a:cxnSpLocks noChangeShapeType="1"/>
            <a:stCxn id="57349" idx="7"/>
          </p:cNvCxnSpPr>
          <p:nvPr/>
        </p:nvCxnSpPr>
        <p:spPr bwMode="auto">
          <a:xfrm flipV="1">
            <a:off x="7829550" y="-136525"/>
            <a:ext cx="1797050" cy="1360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7" name="直接连接符 26"/>
          <p:cNvCxnSpPr>
            <a:cxnSpLocks noChangeShapeType="1"/>
          </p:cNvCxnSpPr>
          <p:nvPr/>
        </p:nvCxnSpPr>
        <p:spPr bwMode="auto">
          <a:xfrm flipV="1">
            <a:off x="7716838" y="-60325"/>
            <a:ext cx="474662" cy="1384300"/>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cxnSp>
        <p:nvCxnSpPr>
          <p:cNvPr id="57368" name="直接连接符 27"/>
          <p:cNvCxnSpPr>
            <a:cxnSpLocks noChangeShapeType="1"/>
          </p:cNvCxnSpPr>
          <p:nvPr/>
        </p:nvCxnSpPr>
        <p:spPr bwMode="auto">
          <a:xfrm flipH="1">
            <a:off x="-136525" y="-60325"/>
            <a:ext cx="946150" cy="650875"/>
          </a:xfrm>
          <a:prstGeom prst="line">
            <a:avLst/>
          </a:prstGeom>
          <a:noFill/>
          <a:ln w="76200" cmpd="sng">
            <a:solidFill>
              <a:srgbClr val="FFFF00">
                <a:alpha val="50000"/>
              </a:srgbClr>
            </a:solidFill>
            <a:round/>
          </a:ln>
          <a:extLst>
            <a:ext uri="{909E8E84-426E-40DD-AFC4-6F175D3DCCD1}">
              <a14:hiddenFill xmlns:a14="http://schemas.microsoft.com/office/drawing/2010/main">
                <a:noFill/>
              </a14:hiddenFill>
            </a:ext>
          </a:extLst>
        </p:spPr>
      </p:cxnSp>
      <p:cxnSp>
        <p:nvCxnSpPr>
          <p:cNvPr id="57369" name="直接连接符 28"/>
          <p:cNvCxnSpPr>
            <a:cxnSpLocks noChangeShapeType="1"/>
          </p:cNvCxnSpPr>
          <p:nvPr/>
        </p:nvCxnSpPr>
        <p:spPr bwMode="auto">
          <a:xfrm flipH="1">
            <a:off x="10231438" y="-227013"/>
            <a:ext cx="42862" cy="1082676"/>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0" name="直接连接符 29"/>
          <p:cNvCxnSpPr>
            <a:cxnSpLocks noChangeShapeType="1"/>
          </p:cNvCxnSpPr>
          <p:nvPr/>
        </p:nvCxnSpPr>
        <p:spPr bwMode="auto">
          <a:xfrm flipH="1">
            <a:off x="10085388" y="360363"/>
            <a:ext cx="2270125" cy="474662"/>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cxnSp>
        <p:nvCxnSpPr>
          <p:cNvPr id="57371" name="直接连接符 30"/>
          <p:cNvCxnSpPr>
            <a:cxnSpLocks noChangeShapeType="1"/>
            <a:endCxn id="57377" idx="7"/>
          </p:cNvCxnSpPr>
          <p:nvPr/>
        </p:nvCxnSpPr>
        <p:spPr bwMode="auto">
          <a:xfrm flipH="1">
            <a:off x="10328275" y="-144463"/>
            <a:ext cx="820738" cy="852488"/>
          </a:xfrm>
          <a:prstGeom prst="line">
            <a:avLst/>
          </a:prstGeom>
          <a:noFill/>
          <a:ln w="76200" cmpd="sng">
            <a:solidFill>
              <a:srgbClr val="F43A74">
                <a:alpha val="17999"/>
              </a:srgbClr>
            </a:solidFill>
            <a:round/>
          </a:ln>
          <a:extLst>
            <a:ext uri="{909E8E84-426E-40DD-AFC4-6F175D3DCCD1}">
              <a14:hiddenFill xmlns:a14="http://schemas.microsoft.com/office/drawing/2010/main">
                <a:noFill/>
              </a14:hiddenFill>
            </a:ext>
          </a:extLst>
        </p:spPr>
      </p:cxnSp>
      <p:sp>
        <p:nvSpPr>
          <p:cNvPr id="57372" name="椭圆 31"/>
          <p:cNvSpPr>
            <a:spLocks noChangeArrowheads="1"/>
          </p:cNvSpPr>
          <p:nvPr/>
        </p:nvSpPr>
        <p:spPr bwMode="auto">
          <a:xfrm>
            <a:off x="3408363" y="850900"/>
            <a:ext cx="5111750" cy="5111750"/>
          </a:xfrm>
          <a:prstGeom prst="ellipse">
            <a:avLst/>
          </a:prstGeom>
          <a:solidFill>
            <a:srgbClr val="00B0F0">
              <a:alpha val="6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3" name="等腰三角形 65"/>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Lst>
            <a:ahLst/>
            <a:cxnLst>
              <a:cxn ang="0">
                <a:pos x="T0" y="T1"/>
              </a:cxn>
              <a:cxn ang="0">
                <a:pos x="T2" y="T3"/>
              </a:cxn>
              <a:cxn ang="0">
                <a:pos x="T4" y="T5"/>
              </a:cxn>
              <a:cxn ang="0">
                <a:pos x="T6" y="T7"/>
              </a:cxn>
            </a:cxnLst>
            <a:rect l="0" t="0" r="r" b="b"/>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4" name="等腰三角形 67"/>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Lst>
            <a:ahLst/>
            <a:cxnLst>
              <a:cxn ang="0">
                <a:pos x="T0" y="T1"/>
              </a:cxn>
              <a:cxn ang="0">
                <a:pos x="T2" y="T3"/>
              </a:cxn>
              <a:cxn ang="0">
                <a:pos x="T4" y="T5"/>
              </a:cxn>
              <a:cxn ang="0">
                <a:pos x="T6" y="T7"/>
              </a:cxn>
            </a:cxnLst>
            <a:rect l="0" t="0" r="r" b="b"/>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5" name="等腰三角形 64"/>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Lst>
            <a:ahLst/>
            <a:cxnLst>
              <a:cxn ang="0">
                <a:pos x="T0" y="T1"/>
              </a:cxn>
              <a:cxn ang="0">
                <a:pos x="T2" y="T3"/>
              </a:cxn>
              <a:cxn ang="0">
                <a:pos x="T4" y="T5"/>
              </a:cxn>
              <a:cxn ang="0">
                <a:pos x="T6" y="T7"/>
              </a:cxn>
            </a:cxnLst>
            <a:rect l="0" t="0" r="r" b="b"/>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376" name="椭圆 37"/>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7377" name="椭圆 38"/>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57378" name="直接连接符 39"/>
          <p:cNvCxnSpPr>
            <a:cxnSpLocks noChangeShapeType="1"/>
          </p:cNvCxnSpPr>
          <p:nvPr/>
        </p:nvCxnSpPr>
        <p:spPr bwMode="auto">
          <a:xfrm flipH="1">
            <a:off x="11420475" y="4157663"/>
            <a:ext cx="703263" cy="238125"/>
          </a:xfrm>
          <a:prstGeom prst="line">
            <a:avLst/>
          </a:prstGeom>
          <a:noFill/>
          <a:ln w="76200" cmpd="sng">
            <a:solidFill>
              <a:srgbClr val="00B0F0">
                <a:alpha val="17999"/>
              </a:srgbClr>
            </a:solidFill>
            <a:round/>
          </a:ln>
          <a:extLst>
            <a:ext uri="{909E8E84-426E-40DD-AFC4-6F175D3DCCD1}">
              <a14:hiddenFill xmlns:a14="http://schemas.microsoft.com/office/drawing/2010/main">
                <a:noFill/>
              </a14:hiddenFill>
            </a:ext>
          </a:extLst>
        </p:spPr>
      </p:cxnSp>
      <p:sp>
        <p:nvSpPr>
          <p:cNvPr id="57379" name="文本框 14"/>
          <p:cNvSpPr txBox="1">
            <a:spLocks noChangeArrowheads="1"/>
          </p:cNvSpPr>
          <p:nvPr/>
        </p:nvSpPr>
        <p:spPr bwMode="auto">
          <a:xfrm>
            <a:off x="3479800" y="2794000"/>
            <a:ext cx="48847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800" b="1">
                <a:solidFill>
                  <a:srgbClr val="FFFFFF"/>
                </a:solidFill>
                <a:sym typeface="Arial" panose="020B0604020202020204" pitchFamily="34" charset="0"/>
              </a:rPr>
              <a:t>THANKS</a:t>
            </a:r>
            <a:endParaRPr lang="zh-CN" altLang="en-US" sz="8800" b="1">
              <a:solidFill>
                <a:srgbClr val="FFFFFF"/>
              </a:solidFill>
              <a:sym typeface="Arial" panose="020B0604020202020204" pitchFamily="34" charset="0"/>
            </a:endParaRPr>
          </a:p>
        </p:txBody>
      </p:sp>
    </p:spTree>
    <p:custDataLst>
      <p:tags r:id="rId1"/>
    </p:custData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6762</Words>
  <Application>Microsoft Office PowerPoint</Application>
  <PresentationFormat>宽屏</PresentationFormat>
  <Paragraphs>671</Paragraphs>
  <Slides>93</Slides>
  <Notes>52</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93</vt:i4>
      </vt:variant>
    </vt:vector>
  </HeadingPairs>
  <TitlesOfParts>
    <vt:vector size="104" baseType="lpstr">
      <vt:lpstr>Open Sans</vt:lpstr>
      <vt:lpstr>等线</vt:lpstr>
      <vt:lpstr>仿宋</vt:lpstr>
      <vt:lpstr>微软雅黑</vt:lpstr>
      <vt:lpstr>Arial</vt:lpstr>
      <vt:lpstr>Vrinda</vt:lpstr>
      <vt:lpstr>Wingdings</vt:lpstr>
      <vt:lpstr>1_Office 主题</vt:lpstr>
      <vt:lpstr>1_Office 主题​​</vt:lpstr>
      <vt:lpstr>2_Office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zheng xianqi</cp:lastModifiedBy>
  <cp:revision>565</cp:revision>
  <dcterms:created xsi:type="dcterms:W3CDTF">2015-07-10T05:07:00Z</dcterms:created>
  <dcterms:modified xsi:type="dcterms:W3CDTF">2019-06-27T05:13:22Z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